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1"/>
  </p:notesMasterIdLst>
  <p:sldIdLst>
    <p:sldId id="334" r:id="rId2"/>
    <p:sldId id="336" r:id="rId3"/>
    <p:sldId id="337" r:id="rId4"/>
    <p:sldId id="338" r:id="rId5"/>
    <p:sldId id="339" r:id="rId6"/>
    <p:sldId id="340"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 userDrawn="1">
          <p15:clr>
            <a:srgbClr val="A4A3A4"/>
          </p15:clr>
        </p15:guide>
        <p15:guide id="2" pos="211" userDrawn="1">
          <p15:clr>
            <a:srgbClr val="A4A3A4"/>
          </p15:clr>
        </p15:guide>
        <p15:guide id="3" pos="3795" userDrawn="1">
          <p15:clr>
            <a:srgbClr val="A4A3A4"/>
          </p15:clr>
        </p15:guide>
        <p15:guide id="4" pos="3885" userDrawn="1">
          <p15:clr>
            <a:srgbClr val="A4A3A4"/>
          </p15:clr>
        </p15:guide>
        <p15:guide id="5" pos="7469" userDrawn="1">
          <p15:clr>
            <a:srgbClr val="A4A3A4"/>
          </p15:clr>
        </p15:guide>
        <p15:guide id="6" orient="horz" pos="527" userDrawn="1">
          <p15:clr>
            <a:srgbClr val="A4A3A4"/>
          </p15:clr>
        </p15:guide>
        <p15:guide id="7" orient="horz" pos="618" userDrawn="1">
          <p15:clr>
            <a:srgbClr val="A4A3A4"/>
          </p15:clr>
        </p15:guide>
        <p15:guide id="8" orient="horz" pos="2160" userDrawn="1">
          <p15:clr>
            <a:srgbClr val="A4A3A4"/>
          </p15:clr>
        </p15:guide>
        <p15:guide id="10" orient="horz" pos="42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60"/>
  </p:normalViewPr>
  <p:slideViewPr>
    <p:cSldViewPr>
      <p:cViewPr varScale="1">
        <p:scale>
          <a:sx n="86" d="100"/>
          <a:sy n="86" d="100"/>
        </p:scale>
        <p:origin x="108" y="36"/>
      </p:cViewPr>
      <p:guideLst>
        <p:guide orient="horz" pos="119"/>
        <p:guide pos="211"/>
        <p:guide pos="3795"/>
        <p:guide pos="3885"/>
        <p:guide pos="7469"/>
        <p:guide orient="horz" pos="527"/>
        <p:guide orient="horz" pos="618"/>
        <p:guide orient="horz" pos="2160"/>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6D72C6-2818-44B0-A371-B42C3F85AED7}" type="doc">
      <dgm:prSet loTypeId="urn:microsoft.com/office/officeart/2005/8/layout/hierarchy3" loCatId="hierarchy" qsTypeId="urn:microsoft.com/office/officeart/2005/8/quickstyle/3d2" qsCatId="3D" csTypeId="urn:microsoft.com/office/officeart/2005/8/colors/accent4_1" csCatId="accent4" phldr="1"/>
      <dgm:spPr/>
      <dgm:t>
        <a:bodyPr/>
        <a:lstStyle/>
        <a:p>
          <a:endParaRPr lang="el-GR"/>
        </a:p>
      </dgm:t>
    </dgm:pt>
    <dgm:pt modelId="{C149CDF5-7722-483E-A919-EA83BBDEF954}">
      <dgm:prSet/>
      <dgm:spPr/>
      <dgm:t>
        <a:bodyPr/>
        <a:lstStyle/>
        <a:p>
          <a:pPr rtl="0"/>
          <a:r>
            <a:rPr lang="el-GR" b="1" smtClean="0"/>
            <a:t>ΔΙΑΜΗΚΕΙΣ ΛΕΙΤΟΥΡΓΙΕΣ</a:t>
          </a:r>
          <a:endParaRPr lang="el-GR"/>
        </a:p>
      </dgm:t>
    </dgm:pt>
    <dgm:pt modelId="{1DB3C726-F154-4A8E-8E59-8D86856D3F5A}" type="parTrans" cxnId="{6BD21127-4C69-431A-B830-457B145F7EA9}">
      <dgm:prSet/>
      <dgm:spPr/>
      <dgm:t>
        <a:bodyPr/>
        <a:lstStyle/>
        <a:p>
          <a:endParaRPr lang="el-GR"/>
        </a:p>
      </dgm:t>
    </dgm:pt>
    <dgm:pt modelId="{F0BC3CF3-47FE-4BA0-97FC-792A4234F505}" type="sibTrans" cxnId="{6BD21127-4C69-431A-B830-457B145F7EA9}">
      <dgm:prSet/>
      <dgm:spPr/>
      <dgm:t>
        <a:bodyPr/>
        <a:lstStyle/>
        <a:p>
          <a:endParaRPr lang="el-GR"/>
        </a:p>
      </dgm:t>
    </dgm:pt>
    <dgm:pt modelId="{24DCBC08-A861-4AA8-AE7F-AE1042C2DEFB}">
      <dgm:prSet/>
      <dgm:spPr/>
      <dgm:t>
        <a:bodyPr/>
        <a:lstStyle/>
        <a:p>
          <a:pPr rtl="0"/>
          <a:r>
            <a:rPr lang="el-GR" dirty="0" smtClean="0"/>
            <a:t>Συνάντηση και τήρηση του </a:t>
          </a:r>
          <a:r>
            <a:rPr lang="el-GR" b="1" dirty="0" smtClean="0"/>
            <a:t>ίχνους καθόδου </a:t>
          </a:r>
          <a:r>
            <a:rPr lang="el-GR" dirty="0" smtClean="0"/>
            <a:t>(</a:t>
          </a:r>
          <a:r>
            <a:rPr lang="en-GB" dirty="0" smtClean="0"/>
            <a:t>glideslope</a:t>
          </a:r>
          <a:r>
            <a:rPr lang="el-GR" dirty="0" smtClean="0"/>
            <a:t>)</a:t>
          </a:r>
          <a:endParaRPr lang="el-GR" dirty="0"/>
        </a:p>
      </dgm:t>
    </dgm:pt>
    <dgm:pt modelId="{79388347-291D-4B01-9CED-9159D8D82ECF}" type="parTrans" cxnId="{18ADD90C-D5E7-4070-B30A-5DDF28C7B8DD}">
      <dgm:prSet/>
      <dgm:spPr/>
      <dgm:t>
        <a:bodyPr/>
        <a:lstStyle/>
        <a:p>
          <a:endParaRPr lang="el-GR"/>
        </a:p>
      </dgm:t>
    </dgm:pt>
    <dgm:pt modelId="{43A639F2-2215-44B9-B255-58CCB3B5D8CF}" type="sibTrans" cxnId="{18ADD90C-D5E7-4070-B30A-5DDF28C7B8DD}">
      <dgm:prSet/>
      <dgm:spPr/>
      <dgm:t>
        <a:bodyPr/>
        <a:lstStyle/>
        <a:p>
          <a:endParaRPr lang="el-GR"/>
        </a:p>
      </dgm:t>
    </dgm:pt>
    <dgm:pt modelId="{F30DEAB9-6ED6-4A48-AA04-6063DF8E1863}">
      <dgm:prSet/>
      <dgm:spPr/>
      <dgm:t>
        <a:bodyPr/>
        <a:lstStyle/>
        <a:p>
          <a:pPr rtl="0"/>
          <a:r>
            <a:rPr lang="el-GR" b="1" dirty="0" smtClean="0"/>
            <a:t>Οριζοντίωση</a:t>
          </a:r>
          <a:r>
            <a:rPr lang="el-GR" dirty="0" smtClean="0"/>
            <a:t> (</a:t>
          </a:r>
          <a:r>
            <a:rPr lang="en-GB" dirty="0" smtClean="0"/>
            <a:t>flare</a:t>
          </a:r>
          <a:r>
            <a:rPr lang="el-GR" dirty="0" smtClean="0"/>
            <a:t>) πριν την προσγείωση</a:t>
          </a:r>
          <a:endParaRPr lang="el-GR" dirty="0"/>
        </a:p>
      </dgm:t>
    </dgm:pt>
    <dgm:pt modelId="{0C5075FA-ABA4-4BD6-A36F-540822BDD306}" type="parTrans" cxnId="{D843DFDC-CF14-488C-B789-273E2C4B841F}">
      <dgm:prSet/>
      <dgm:spPr/>
      <dgm:t>
        <a:bodyPr/>
        <a:lstStyle/>
        <a:p>
          <a:endParaRPr lang="el-GR"/>
        </a:p>
      </dgm:t>
    </dgm:pt>
    <dgm:pt modelId="{28FEEF33-AB16-48EF-A058-A37DF0F38ECE}" type="sibTrans" cxnId="{D843DFDC-CF14-488C-B789-273E2C4B841F}">
      <dgm:prSet/>
      <dgm:spPr/>
      <dgm:t>
        <a:bodyPr/>
        <a:lstStyle/>
        <a:p>
          <a:endParaRPr lang="el-GR"/>
        </a:p>
      </dgm:t>
    </dgm:pt>
    <dgm:pt modelId="{ADDC2986-F1DB-4F80-ADBD-6F33078C7120}">
      <dgm:prSet/>
      <dgm:spPr/>
      <dgm:t>
        <a:bodyPr/>
        <a:lstStyle/>
        <a:p>
          <a:pPr rtl="0"/>
          <a:r>
            <a:rPr lang="el-GR" smtClean="0"/>
            <a:t>Αυτόματη </a:t>
          </a:r>
          <a:r>
            <a:rPr lang="el-GR" b="1" smtClean="0"/>
            <a:t>προσγείωση</a:t>
          </a:r>
          <a:endParaRPr lang="el-GR"/>
        </a:p>
      </dgm:t>
    </dgm:pt>
    <dgm:pt modelId="{865E9F13-3D4C-471B-8284-61393395ECED}" type="parTrans" cxnId="{CF0AFC89-B20B-4775-9D5D-CEEAD1A24070}">
      <dgm:prSet/>
      <dgm:spPr/>
      <dgm:t>
        <a:bodyPr/>
        <a:lstStyle/>
        <a:p>
          <a:endParaRPr lang="el-GR"/>
        </a:p>
      </dgm:t>
    </dgm:pt>
    <dgm:pt modelId="{ED248DCD-7425-4B8B-9B15-E2846D375CEB}" type="sibTrans" cxnId="{CF0AFC89-B20B-4775-9D5D-CEEAD1A24070}">
      <dgm:prSet/>
      <dgm:spPr/>
      <dgm:t>
        <a:bodyPr/>
        <a:lstStyle/>
        <a:p>
          <a:endParaRPr lang="el-GR"/>
        </a:p>
      </dgm:t>
    </dgm:pt>
    <dgm:pt modelId="{A75EBE8D-4FB0-4D68-A07A-99F8C11C9761}" type="pres">
      <dgm:prSet presAssocID="{626D72C6-2818-44B0-A371-B42C3F85AED7}" presName="diagram" presStyleCnt="0">
        <dgm:presLayoutVars>
          <dgm:chPref val="1"/>
          <dgm:dir/>
          <dgm:animOne val="branch"/>
          <dgm:animLvl val="lvl"/>
          <dgm:resizeHandles/>
        </dgm:presLayoutVars>
      </dgm:prSet>
      <dgm:spPr/>
      <dgm:t>
        <a:bodyPr/>
        <a:lstStyle/>
        <a:p>
          <a:endParaRPr lang="el-GR"/>
        </a:p>
      </dgm:t>
    </dgm:pt>
    <dgm:pt modelId="{1D8607FF-FF56-4D0E-8D50-8F49CF13B2DC}" type="pres">
      <dgm:prSet presAssocID="{C149CDF5-7722-483E-A919-EA83BBDEF954}" presName="root" presStyleCnt="0"/>
      <dgm:spPr/>
    </dgm:pt>
    <dgm:pt modelId="{896C062C-9138-4A72-8F89-D52B435ABEEF}" type="pres">
      <dgm:prSet presAssocID="{C149CDF5-7722-483E-A919-EA83BBDEF954}" presName="rootComposite" presStyleCnt="0"/>
      <dgm:spPr/>
    </dgm:pt>
    <dgm:pt modelId="{97AD1730-344A-40D3-AA25-9298EFA42B18}" type="pres">
      <dgm:prSet presAssocID="{C149CDF5-7722-483E-A919-EA83BBDEF954}" presName="rootText" presStyleLbl="node1" presStyleIdx="0" presStyleCnt="1" custScaleX="260809"/>
      <dgm:spPr/>
      <dgm:t>
        <a:bodyPr/>
        <a:lstStyle/>
        <a:p>
          <a:endParaRPr lang="el-GR"/>
        </a:p>
      </dgm:t>
    </dgm:pt>
    <dgm:pt modelId="{6B1ED1FD-447F-427F-A90A-AFD8D218ECFA}" type="pres">
      <dgm:prSet presAssocID="{C149CDF5-7722-483E-A919-EA83BBDEF954}" presName="rootConnector" presStyleLbl="node1" presStyleIdx="0" presStyleCnt="1"/>
      <dgm:spPr/>
      <dgm:t>
        <a:bodyPr/>
        <a:lstStyle/>
        <a:p>
          <a:endParaRPr lang="el-GR"/>
        </a:p>
      </dgm:t>
    </dgm:pt>
    <dgm:pt modelId="{0C0CA6EF-4E9D-4EA4-8323-7333D38045E2}" type="pres">
      <dgm:prSet presAssocID="{C149CDF5-7722-483E-A919-EA83BBDEF954}" presName="childShape" presStyleCnt="0"/>
      <dgm:spPr/>
    </dgm:pt>
    <dgm:pt modelId="{9E55BAEE-E3CB-485B-9F34-0B2F4B62FCEC}" type="pres">
      <dgm:prSet presAssocID="{79388347-291D-4B01-9CED-9159D8D82ECF}" presName="Name13" presStyleLbl="parChTrans1D2" presStyleIdx="0" presStyleCnt="3"/>
      <dgm:spPr/>
      <dgm:t>
        <a:bodyPr/>
        <a:lstStyle/>
        <a:p>
          <a:endParaRPr lang="el-GR"/>
        </a:p>
      </dgm:t>
    </dgm:pt>
    <dgm:pt modelId="{7E1B52AF-D0F3-4362-B903-3A506520C51D}" type="pres">
      <dgm:prSet presAssocID="{24DCBC08-A861-4AA8-AE7F-AE1042C2DEFB}" presName="childText" presStyleLbl="bgAcc1" presStyleIdx="0" presStyleCnt="3" custScaleX="308254">
        <dgm:presLayoutVars>
          <dgm:bulletEnabled val="1"/>
        </dgm:presLayoutVars>
      </dgm:prSet>
      <dgm:spPr/>
      <dgm:t>
        <a:bodyPr/>
        <a:lstStyle/>
        <a:p>
          <a:endParaRPr lang="el-GR"/>
        </a:p>
      </dgm:t>
    </dgm:pt>
    <dgm:pt modelId="{FB2D558D-B49D-463D-B653-9BE9534C0F0D}" type="pres">
      <dgm:prSet presAssocID="{0C5075FA-ABA4-4BD6-A36F-540822BDD306}" presName="Name13" presStyleLbl="parChTrans1D2" presStyleIdx="1" presStyleCnt="3"/>
      <dgm:spPr/>
      <dgm:t>
        <a:bodyPr/>
        <a:lstStyle/>
        <a:p>
          <a:endParaRPr lang="el-GR"/>
        </a:p>
      </dgm:t>
    </dgm:pt>
    <dgm:pt modelId="{AA9B13DA-CAD2-4476-9B98-1D64403DE601}" type="pres">
      <dgm:prSet presAssocID="{F30DEAB9-6ED6-4A48-AA04-6063DF8E1863}" presName="childText" presStyleLbl="bgAcc1" presStyleIdx="1" presStyleCnt="3" custScaleX="307782">
        <dgm:presLayoutVars>
          <dgm:bulletEnabled val="1"/>
        </dgm:presLayoutVars>
      </dgm:prSet>
      <dgm:spPr/>
      <dgm:t>
        <a:bodyPr/>
        <a:lstStyle/>
        <a:p>
          <a:endParaRPr lang="el-GR"/>
        </a:p>
      </dgm:t>
    </dgm:pt>
    <dgm:pt modelId="{C2E2EED1-1A5C-4522-8C9D-6DE104D48DDB}" type="pres">
      <dgm:prSet presAssocID="{865E9F13-3D4C-471B-8284-61393395ECED}" presName="Name13" presStyleLbl="parChTrans1D2" presStyleIdx="2" presStyleCnt="3"/>
      <dgm:spPr/>
      <dgm:t>
        <a:bodyPr/>
        <a:lstStyle/>
        <a:p>
          <a:endParaRPr lang="el-GR"/>
        </a:p>
      </dgm:t>
    </dgm:pt>
    <dgm:pt modelId="{F16EAD52-A78C-439B-9BDD-2A4D4C81BDEF}" type="pres">
      <dgm:prSet presAssocID="{ADDC2986-F1DB-4F80-ADBD-6F33078C7120}" presName="childText" presStyleLbl="bgAcc1" presStyleIdx="2" presStyleCnt="3" custScaleX="308939">
        <dgm:presLayoutVars>
          <dgm:bulletEnabled val="1"/>
        </dgm:presLayoutVars>
      </dgm:prSet>
      <dgm:spPr/>
      <dgm:t>
        <a:bodyPr/>
        <a:lstStyle/>
        <a:p>
          <a:endParaRPr lang="el-GR"/>
        </a:p>
      </dgm:t>
    </dgm:pt>
  </dgm:ptLst>
  <dgm:cxnLst>
    <dgm:cxn modelId="{14E4FDB8-A26F-4EA4-887F-D8D0ACA019FE}" type="presOf" srcId="{24DCBC08-A861-4AA8-AE7F-AE1042C2DEFB}" destId="{7E1B52AF-D0F3-4362-B903-3A506520C51D}" srcOrd="0" destOrd="0" presId="urn:microsoft.com/office/officeart/2005/8/layout/hierarchy3"/>
    <dgm:cxn modelId="{A9F68A2B-9BD1-465E-9DB5-6D52BABB26C1}" type="presOf" srcId="{ADDC2986-F1DB-4F80-ADBD-6F33078C7120}" destId="{F16EAD52-A78C-439B-9BDD-2A4D4C81BDEF}" srcOrd="0" destOrd="0" presId="urn:microsoft.com/office/officeart/2005/8/layout/hierarchy3"/>
    <dgm:cxn modelId="{E135AE2D-4574-4553-9DA5-0793AD8557A8}" type="presOf" srcId="{C149CDF5-7722-483E-A919-EA83BBDEF954}" destId="{6B1ED1FD-447F-427F-A90A-AFD8D218ECFA}" srcOrd="1" destOrd="0" presId="urn:microsoft.com/office/officeart/2005/8/layout/hierarchy3"/>
    <dgm:cxn modelId="{2DF20001-CD49-404F-9C91-E156D32791D4}" type="presOf" srcId="{C149CDF5-7722-483E-A919-EA83BBDEF954}" destId="{97AD1730-344A-40D3-AA25-9298EFA42B18}" srcOrd="0" destOrd="0" presId="urn:microsoft.com/office/officeart/2005/8/layout/hierarchy3"/>
    <dgm:cxn modelId="{432BA2BE-3273-43A6-AA25-C4CC430010D9}" type="presOf" srcId="{0C5075FA-ABA4-4BD6-A36F-540822BDD306}" destId="{FB2D558D-B49D-463D-B653-9BE9534C0F0D}" srcOrd="0" destOrd="0" presId="urn:microsoft.com/office/officeart/2005/8/layout/hierarchy3"/>
    <dgm:cxn modelId="{4F36D706-276F-42B2-9112-4BBFFECC216D}" type="presOf" srcId="{79388347-291D-4B01-9CED-9159D8D82ECF}" destId="{9E55BAEE-E3CB-485B-9F34-0B2F4B62FCEC}" srcOrd="0" destOrd="0" presId="urn:microsoft.com/office/officeart/2005/8/layout/hierarchy3"/>
    <dgm:cxn modelId="{E84894DA-B2AC-45BA-8B7C-3B6009476E95}" type="presOf" srcId="{865E9F13-3D4C-471B-8284-61393395ECED}" destId="{C2E2EED1-1A5C-4522-8C9D-6DE104D48DDB}" srcOrd="0" destOrd="0" presId="urn:microsoft.com/office/officeart/2005/8/layout/hierarchy3"/>
    <dgm:cxn modelId="{6BD21127-4C69-431A-B830-457B145F7EA9}" srcId="{626D72C6-2818-44B0-A371-B42C3F85AED7}" destId="{C149CDF5-7722-483E-A919-EA83BBDEF954}" srcOrd="0" destOrd="0" parTransId="{1DB3C726-F154-4A8E-8E59-8D86856D3F5A}" sibTransId="{F0BC3CF3-47FE-4BA0-97FC-792A4234F505}"/>
    <dgm:cxn modelId="{D843DFDC-CF14-488C-B789-273E2C4B841F}" srcId="{C149CDF5-7722-483E-A919-EA83BBDEF954}" destId="{F30DEAB9-6ED6-4A48-AA04-6063DF8E1863}" srcOrd="1" destOrd="0" parTransId="{0C5075FA-ABA4-4BD6-A36F-540822BDD306}" sibTransId="{28FEEF33-AB16-48EF-A058-A37DF0F38ECE}"/>
    <dgm:cxn modelId="{18ADD90C-D5E7-4070-B30A-5DDF28C7B8DD}" srcId="{C149CDF5-7722-483E-A919-EA83BBDEF954}" destId="{24DCBC08-A861-4AA8-AE7F-AE1042C2DEFB}" srcOrd="0" destOrd="0" parTransId="{79388347-291D-4B01-9CED-9159D8D82ECF}" sibTransId="{43A639F2-2215-44B9-B255-58CCB3B5D8CF}"/>
    <dgm:cxn modelId="{CF0AFC89-B20B-4775-9D5D-CEEAD1A24070}" srcId="{C149CDF5-7722-483E-A919-EA83BBDEF954}" destId="{ADDC2986-F1DB-4F80-ADBD-6F33078C7120}" srcOrd="2" destOrd="0" parTransId="{865E9F13-3D4C-471B-8284-61393395ECED}" sibTransId="{ED248DCD-7425-4B8B-9B15-E2846D375CEB}"/>
    <dgm:cxn modelId="{B3F71A13-7544-499B-8C00-B96AED265243}" type="presOf" srcId="{F30DEAB9-6ED6-4A48-AA04-6063DF8E1863}" destId="{AA9B13DA-CAD2-4476-9B98-1D64403DE601}" srcOrd="0" destOrd="0" presId="urn:microsoft.com/office/officeart/2005/8/layout/hierarchy3"/>
    <dgm:cxn modelId="{6AC95C35-089B-45F8-9713-50EB2F4B3C27}" type="presOf" srcId="{626D72C6-2818-44B0-A371-B42C3F85AED7}" destId="{A75EBE8D-4FB0-4D68-A07A-99F8C11C9761}" srcOrd="0" destOrd="0" presId="urn:microsoft.com/office/officeart/2005/8/layout/hierarchy3"/>
    <dgm:cxn modelId="{24AAD732-6C22-4E71-A1F2-D1A8089CB5C2}" type="presParOf" srcId="{A75EBE8D-4FB0-4D68-A07A-99F8C11C9761}" destId="{1D8607FF-FF56-4D0E-8D50-8F49CF13B2DC}" srcOrd="0" destOrd="0" presId="urn:microsoft.com/office/officeart/2005/8/layout/hierarchy3"/>
    <dgm:cxn modelId="{87ECE671-2B6C-4FC7-95C4-9139B81D1A3B}" type="presParOf" srcId="{1D8607FF-FF56-4D0E-8D50-8F49CF13B2DC}" destId="{896C062C-9138-4A72-8F89-D52B435ABEEF}" srcOrd="0" destOrd="0" presId="urn:microsoft.com/office/officeart/2005/8/layout/hierarchy3"/>
    <dgm:cxn modelId="{ABE44BC1-7418-4F60-A72A-5EEB5D5560C1}" type="presParOf" srcId="{896C062C-9138-4A72-8F89-D52B435ABEEF}" destId="{97AD1730-344A-40D3-AA25-9298EFA42B18}" srcOrd="0" destOrd="0" presId="urn:microsoft.com/office/officeart/2005/8/layout/hierarchy3"/>
    <dgm:cxn modelId="{E0CAB1D6-54B8-4534-8862-2553B861AEB8}" type="presParOf" srcId="{896C062C-9138-4A72-8F89-D52B435ABEEF}" destId="{6B1ED1FD-447F-427F-A90A-AFD8D218ECFA}" srcOrd="1" destOrd="0" presId="urn:microsoft.com/office/officeart/2005/8/layout/hierarchy3"/>
    <dgm:cxn modelId="{04BBFE2E-6E19-4358-8D4F-CF8B4DCE9C12}" type="presParOf" srcId="{1D8607FF-FF56-4D0E-8D50-8F49CF13B2DC}" destId="{0C0CA6EF-4E9D-4EA4-8323-7333D38045E2}" srcOrd="1" destOrd="0" presId="urn:microsoft.com/office/officeart/2005/8/layout/hierarchy3"/>
    <dgm:cxn modelId="{A6115E10-DE5E-49E5-8C45-CC61260C3CCF}" type="presParOf" srcId="{0C0CA6EF-4E9D-4EA4-8323-7333D38045E2}" destId="{9E55BAEE-E3CB-485B-9F34-0B2F4B62FCEC}" srcOrd="0" destOrd="0" presId="urn:microsoft.com/office/officeart/2005/8/layout/hierarchy3"/>
    <dgm:cxn modelId="{D7B1611C-333B-428E-A292-3D820D18EBFD}" type="presParOf" srcId="{0C0CA6EF-4E9D-4EA4-8323-7333D38045E2}" destId="{7E1B52AF-D0F3-4362-B903-3A506520C51D}" srcOrd="1" destOrd="0" presId="urn:microsoft.com/office/officeart/2005/8/layout/hierarchy3"/>
    <dgm:cxn modelId="{A3FBBB95-E587-4A3C-B517-2E5304A54324}" type="presParOf" srcId="{0C0CA6EF-4E9D-4EA4-8323-7333D38045E2}" destId="{FB2D558D-B49D-463D-B653-9BE9534C0F0D}" srcOrd="2" destOrd="0" presId="urn:microsoft.com/office/officeart/2005/8/layout/hierarchy3"/>
    <dgm:cxn modelId="{3B662D76-5C59-4E19-A6D4-A83982283863}" type="presParOf" srcId="{0C0CA6EF-4E9D-4EA4-8323-7333D38045E2}" destId="{AA9B13DA-CAD2-4476-9B98-1D64403DE601}" srcOrd="3" destOrd="0" presId="urn:microsoft.com/office/officeart/2005/8/layout/hierarchy3"/>
    <dgm:cxn modelId="{8B5CE602-F0AD-442C-9A56-C807B4B99275}" type="presParOf" srcId="{0C0CA6EF-4E9D-4EA4-8323-7333D38045E2}" destId="{C2E2EED1-1A5C-4522-8C9D-6DE104D48DDB}" srcOrd="4" destOrd="0" presId="urn:microsoft.com/office/officeart/2005/8/layout/hierarchy3"/>
    <dgm:cxn modelId="{4BC8E797-B2BF-475D-AE9E-B610C8F7AD02}" type="presParOf" srcId="{0C0CA6EF-4E9D-4EA4-8323-7333D38045E2}" destId="{F16EAD52-A78C-439B-9BDD-2A4D4C81BDE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A579F-DDF2-452D-A237-AC489F258D52}" type="doc">
      <dgm:prSet loTypeId="urn:microsoft.com/office/officeart/2005/8/layout/hierarchy3" loCatId="hierarchy" qsTypeId="urn:microsoft.com/office/officeart/2005/8/quickstyle/3d2" qsCatId="3D" csTypeId="urn:microsoft.com/office/officeart/2005/8/colors/accent6_1" csCatId="accent6" phldr="1"/>
      <dgm:spPr/>
      <dgm:t>
        <a:bodyPr/>
        <a:lstStyle/>
        <a:p>
          <a:endParaRPr lang="el-GR"/>
        </a:p>
      </dgm:t>
    </dgm:pt>
    <dgm:pt modelId="{45CF51F2-C8F3-49E0-AC91-10A5FC4CE4E2}">
      <dgm:prSet/>
      <dgm:spPr/>
      <dgm:t>
        <a:bodyPr/>
        <a:lstStyle/>
        <a:p>
          <a:pPr rtl="0"/>
          <a:r>
            <a:rPr lang="el-GR" b="1" dirty="0" smtClean="0"/>
            <a:t>ΕΓΚΑΡΣΙΕΣ ΛΕΙΤΟΥΡΓΙΕΣ:</a:t>
          </a:r>
          <a:endParaRPr lang="el-GR" dirty="0"/>
        </a:p>
      </dgm:t>
    </dgm:pt>
    <dgm:pt modelId="{4990A43A-93BD-418C-92F8-124090D8CAD1}" type="parTrans" cxnId="{F0A4CB8D-E7E7-4B97-B4E9-3B24EE568D77}">
      <dgm:prSet/>
      <dgm:spPr/>
      <dgm:t>
        <a:bodyPr/>
        <a:lstStyle/>
        <a:p>
          <a:endParaRPr lang="el-GR"/>
        </a:p>
      </dgm:t>
    </dgm:pt>
    <dgm:pt modelId="{32B8960C-5776-4D84-9EE6-1EC85D38392B}" type="sibTrans" cxnId="{F0A4CB8D-E7E7-4B97-B4E9-3B24EE568D77}">
      <dgm:prSet/>
      <dgm:spPr/>
      <dgm:t>
        <a:bodyPr/>
        <a:lstStyle/>
        <a:p>
          <a:endParaRPr lang="el-GR"/>
        </a:p>
      </dgm:t>
    </dgm:pt>
    <dgm:pt modelId="{FE819F8B-D9EF-4F38-A578-902286906ECC}">
      <dgm:prSet/>
      <dgm:spPr/>
      <dgm:t>
        <a:bodyPr/>
        <a:lstStyle/>
        <a:p>
          <a:pPr rtl="0"/>
          <a:r>
            <a:rPr lang="el-GR" dirty="0" smtClean="0"/>
            <a:t>Συνάντηση και διατήρηση του </a:t>
          </a:r>
          <a:r>
            <a:rPr lang="el-GR" b="1" dirty="0" smtClean="0"/>
            <a:t>ίχνους του </a:t>
          </a:r>
          <a:r>
            <a:rPr lang="en-GB" b="1" dirty="0" smtClean="0"/>
            <a:t>localizer</a:t>
          </a:r>
          <a:r>
            <a:rPr lang="el-GR" b="1" dirty="0" smtClean="0"/>
            <a:t> </a:t>
          </a:r>
          <a:r>
            <a:rPr lang="el-GR" dirty="0" smtClean="0"/>
            <a:t>του ILS (</a:t>
          </a:r>
          <a:r>
            <a:rPr lang="en-GB" dirty="0" smtClean="0"/>
            <a:t>Instrumental Landing System</a:t>
          </a:r>
          <a:r>
            <a:rPr lang="el-GR" dirty="0" smtClean="0"/>
            <a:t>).</a:t>
          </a:r>
          <a:endParaRPr lang="el-GR" dirty="0"/>
        </a:p>
      </dgm:t>
    </dgm:pt>
    <dgm:pt modelId="{C6EFDE1F-07D9-4076-8313-5685DD622BF9}" type="parTrans" cxnId="{BED574B6-5CC1-4379-81A5-01E5A59BE7B5}">
      <dgm:prSet/>
      <dgm:spPr/>
      <dgm:t>
        <a:bodyPr/>
        <a:lstStyle/>
        <a:p>
          <a:endParaRPr lang="el-GR"/>
        </a:p>
      </dgm:t>
    </dgm:pt>
    <dgm:pt modelId="{01B0C824-B31F-4BE5-8302-735CC6ED02A0}" type="sibTrans" cxnId="{BED574B6-5CC1-4379-81A5-01E5A59BE7B5}">
      <dgm:prSet/>
      <dgm:spPr/>
      <dgm:t>
        <a:bodyPr/>
        <a:lstStyle/>
        <a:p>
          <a:endParaRPr lang="el-GR"/>
        </a:p>
      </dgm:t>
    </dgm:pt>
    <dgm:pt modelId="{4D6BD089-7644-48B6-AAB2-4EF7F7E23AFC}">
      <dgm:prSet/>
      <dgm:spPr/>
      <dgm:t>
        <a:bodyPr/>
        <a:lstStyle/>
        <a:p>
          <a:pPr rtl="0"/>
          <a:r>
            <a:rPr lang="el-GR" dirty="0" smtClean="0"/>
            <a:t>Πτήση προς ένα </a:t>
          </a:r>
          <a:r>
            <a:rPr lang="el-GR" dirty="0" err="1" smtClean="0"/>
            <a:t>ραδιοβοήθημα</a:t>
          </a:r>
          <a:endParaRPr lang="el-GR" dirty="0"/>
        </a:p>
      </dgm:t>
    </dgm:pt>
    <dgm:pt modelId="{3340EF59-F341-407A-8B78-18659303A0C3}" type="parTrans" cxnId="{183B3CEC-B82E-41F1-A5ED-7595AEE7A5AB}">
      <dgm:prSet/>
      <dgm:spPr/>
      <dgm:t>
        <a:bodyPr/>
        <a:lstStyle/>
        <a:p>
          <a:endParaRPr lang="el-GR"/>
        </a:p>
      </dgm:t>
    </dgm:pt>
    <dgm:pt modelId="{36D44E38-AF86-418E-8D8F-83DCAAF32871}" type="sibTrans" cxnId="{183B3CEC-B82E-41F1-A5ED-7595AEE7A5AB}">
      <dgm:prSet/>
      <dgm:spPr/>
      <dgm:t>
        <a:bodyPr/>
        <a:lstStyle/>
        <a:p>
          <a:endParaRPr lang="el-GR"/>
        </a:p>
      </dgm:t>
    </dgm:pt>
    <dgm:pt modelId="{A55A80DA-0E8B-45AD-A6AE-C20F5B5596CD}">
      <dgm:prSet/>
      <dgm:spPr/>
      <dgm:t>
        <a:bodyPr/>
        <a:lstStyle/>
        <a:p>
          <a:pPr rtl="0"/>
          <a:r>
            <a:rPr lang="el-GR" smtClean="0"/>
            <a:t>Πτήση προς ένα τυχαίο σημείο (</a:t>
          </a:r>
          <a:r>
            <a:rPr lang="en-GB" smtClean="0"/>
            <a:t>way point</a:t>
          </a:r>
          <a:r>
            <a:rPr lang="el-GR" smtClean="0"/>
            <a:t>)</a:t>
          </a:r>
          <a:endParaRPr lang="el-GR"/>
        </a:p>
      </dgm:t>
    </dgm:pt>
    <dgm:pt modelId="{890B4ACA-96C2-4F56-8D06-CAF8C934974B}" type="parTrans" cxnId="{3D1D6E9F-790E-4BB6-8A0F-60238CD956DA}">
      <dgm:prSet/>
      <dgm:spPr/>
      <dgm:t>
        <a:bodyPr/>
        <a:lstStyle/>
        <a:p>
          <a:endParaRPr lang="el-GR"/>
        </a:p>
      </dgm:t>
    </dgm:pt>
    <dgm:pt modelId="{F1AFBD18-A5F4-4C9D-8579-8495F3317A1C}" type="sibTrans" cxnId="{3D1D6E9F-790E-4BB6-8A0F-60238CD956DA}">
      <dgm:prSet/>
      <dgm:spPr/>
      <dgm:t>
        <a:bodyPr/>
        <a:lstStyle/>
        <a:p>
          <a:endParaRPr lang="el-GR"/>
        </a:p>
      </dgm:t>
    </dgm:pt>
    <dgm:pt modelId="{781DD074-D098-4999-AEA5-DD25A99526DF}" type="pres">
      <dgm:prSet presAssocID="{827A579F-DDF2-452D-A237-AC489F258D52}" presName="diagram" presStyleCnt="0">
        <dgm:presLayoutVars>
          <dgm:chPref val="1"/>
          <dgm:dir/>
          <dgm:animOne val="branch"/>
          <dgm:animLvl val="lvl"/>
          <dgm:resizeHandles/>
        </dgm:presLayoutVars>
      </dgm:prSet>
      <dgm:spPr/>
      <dgm:t>
        <a:bodyPr/>
        <a:lstStyle/>
        <a:p>
          <a:endParaRPr lang="el-GR"/>
        </a:p>
      </dgm:t>
    </dgm:pt>
    <dgm:pt modelId="{36F7D5B6-C506-4E94-89C4-601203E423A3}" type="pres">
      <dgm:prSet presAssocID="{45CF51F2-C8F3-49E0-AC91-10A5FC4CE4E2}" presName="root" presStyleCnt="0"/>
      <dgm:spPr/>
    </dgm:pt>
    <dgm:pt modelId="{D3CF673B-E3A1-4DCF-B5C3-51C8998628D4}" type="pres">
      <dgm:prSet presAssocID="{45CF51F2-C8F3-49E0-AC91-10A5FC4CE4E2}" presName="rootComposite" presStyleCnt="0"/>
      <dgm:spPr/>
    </dgm:pt>
    <dgm:pt modelId="{EB5E1E3E-B0EB-4896-8D5A-67D346DA2E58}" type="pres">
      <dgm:prSet presAssocID="{45CF51F2-C8F3-49E0-AC91-10A5FC4CE4E2}" presName="rootText" presStyleLbl="node1" presStyleIdx="0" presStyleCnt="1" custScaleX="215720"/>
      <dgm:spPr/>
      <dgm:t>
        <a:bodyPr/>
        <a:lstStyle/>
        <a:p>
          <a:endParaRPr lang="el-GR"/>
        </a:p>
      </dgm:t>
    </dgm:pt>
    <dgm:pt modelId="{00E0782E-4BD6-4436-8C83-864E0C86389D}" type="pres">
      <dgm:prSet presAssocID="{45CF51F2-C8F3-49E0-AC91-10A5FC4CE4E2}" presName="rootConnector" presStyleLbl="node1" presStyleIdx="0" presStyleCnt="1"/>
      <dgm:spPr/>
      <dgm:t>
        <a:bodyPr/>
        <a:lstStyle/>
        <a:p>
          <a:endParaRPr lang="el-GR"/>
        </a:p>
      </dgm:t>
    </dgm:pt>
    <dgm:pt modelId="{5EB5E37E-0C82-4729-B25A-DAF6E09C15F3}" type="pres">
      <dgm:prSet presAssocID="{45CF51F2-C8F3-49E0-AC91-10A5FC4CE4E2}" presName="childShape" presStyleCnt="0"/>
      <dgm:spPr/>
    </dgm:pt>
    <dgm:pt modelId="{9436CD3B-DCB6-44F3-8051-89C4B4B02B2F}" type="pres">
      <dgm:prSet presAssocID="{C6EFDE1F-07D9-4076-8313-5685DD622BF9}" presName="Name13" presStyleLbl="parChTrans1D2" presStyleIdx="0" presStyleCnt="3"/>
      <dgm:spPr/>
      <dgm:t>
        <a:bodyPr/>
        <a:lstStyle/>
        <a:p>
          <a:endParaRPr lang="el-GR"/>
        </a:p>
      </dgm:t>
    </dgm:pt>
    <dgm:pt modelId="{6196BCFE-B014-49A2-BF3F-6DAB2DCE84A3}" type="pres">
      <dgm:prSet presAssocID="{FE819F8B-D9EF-4F38-A578-902286906ECC}" presName="childText" presStyleLbl="bgAcc1" presStyleIdx="0" presStyleCnt="3" custScaleX="323651" custScaleY="117404">
        <dgm:presLayoutVars>
          <dgm:bulletEnabled val="1"/>
        </dgm:presLayoutVars>
      </dgm:prSet>
      <dgm:spPr/>
      <dgm:t>
        <a:bodyPr/>
        <a:lstStyle/>
        <a:p>
          <a:endParaRPr lang="el-GR"/>
        </a:p>
      </dgm:t>
    </dgm:pt>
    <dgm:pt modelId="{2A79CAD0-2155-495E-8084-80174CF75222}" type="pres">
      <dgm:prSet presAssocID="{3340EF59-F341-407A-8B78-18659303A0C3}" presName="Name13" presStyleLbl="parChTrans1D2" presStyleIdx="1" presStyleCnt="3"/>
      <dgm:spPr/>
      <dgm:t>
        <a:bodyPr/>
        <a:lstStyle/>
        <a:p>
          <a:endParaRPr lang="el-GR"/>
        </a:p>
      </dgm:t>
    </dgm:pt>
    <dgm:pt modelId="{EF29BF03-B150-4BE6-AEED-841F79D7D755}" type="pres">
      <dgm:prSet presAssocID="{4D6BD089-7644-48B6-AAB2-4EF7F7E23AFC}" presName="childText" presStyleLbl="bgAcc1" presStyleIdx="1" presStyleCnt="3" custScaleX="321235" custScaleY="123925">
        <dgm:presLayoutVars>
          <dgm:bulletEnabled val="1"/>
        </dgm:presLayoutVars>
      </dgm:prSet>
      <dgm:spPr/>
      <dgm:t>
        <a:bodyPr/>
        <a:lstStyle/>
        <a:p>
          <a:endParaRPr lang="el-GR"/>
        </a:p>
      </dgm:t>
    </dgm:pt>
    <dgm:pt modelId="{0E7EFDA1-A1BE-451B-93D5-5DBEE9DAFF50}" type="pres">
      <dgm:prSet presAssocID="{890B4ACA-96C2-4F56-8D06-CAF8C934974B}" presName="Name13" presStyleLbl="parChTrans1D2" presStyleIdx="2" presStyleCnt="3"/>
      <dgm:spPr/>
      <dgm:t>
        <a:bodyPr/>
        <a:lstStyle/>
        <a:p>
          <a:endParaRPr lang="el-GR"/>
        </a:p>
      </dgm:t>
    </dgm:pt>
    <dgm:pt modelId="{B5D1D1A3-871F-4F12-92EE-ED3CA47AD85C}" type="pres">
      <dgm:prSet presAssocID="{A55A80DA-0E8B-45AD-A6AE-C20F5B5596CD}" presName="childText" presStyleLbl="bgAcc1" presStyleIdx="2" presStyleCnt="3" custScaleX="322605" custScaleY="113916">
        <dgm:presLayoutVars>
          <dgm:bulletEnabled val="1"/>
        </dgm:presLayoutVars>
      </dgm:prSet>
      <dgm:spPr/>
      <dgm:t>
        <a:bodyPr/>
        <a:lstStyle/>
        <a:p>
          <a:endParaRPr lang="el-GR"/>
        </a:p>
      </dgm:t>
    </dgm:pt>
  </dgm:ptLst>
  <dgm:cxnLst>
    <dgm:cxn modelId="{CCCBBBD2-2242-4500-9F2A-2E53E8036781}" type="presOf" srcId="{45CF51F2-C8F3-49E0-AC91-10A5FC4CE4E2}" destId="{00E0782E-4BD6-4436-8C83-864E0C86389D}" srcOrd="1" destOrd="0" presId="urn:microsoft.com/office/officeart/2005/8/layout/hierarchy3"/>
    <dgm:cxn modelId="{22B69FD7-0AB7-4A20-A0DB-3AB829CE3FC9}" type="presOf" srcId="{FE819F8B-D9EF-4F38-A578-902286906ECC}" destId="{6196BCFE-B014-49A2-BF3F-6DAB2DCE84A3}" srcOrd="0" destOrd="0" presId="urn:microsoft.com/office/officeart/2005/8/layout/hierarchy3"/>
    <dgm:cxn modelId="{F6089763-9945-4A1B-ACBD-C4C87C38D687}" type="presOf" srcId="{4D6BD089-7644-48B6-AAB2-4EF7F7E23AFC}" destId="{EF29BF03-B150-4BE6-AEED-841F79D7D755}" srcOrd="0" destOrd="0" presId="urn:microsoft.com/office/officeart/2005/8/layout/hierarchy3"/>
    <dgm:cxn modelId="{91BCC2FA-87AF-4EC9-A19D-A74EB7AE61C2}" type="presOf" srcId="{C6EFDE1F-07D9-4076-8313-5685DD622BF9}" destId="{9436CD3B-DCB6-44F3-8051-89C4B4B02B2F}" srcOrd="0" destOrd="0" presId="urn:microsoft.com/office/officeart/2005/8/layout/hierarchy3"/>
    <dgm:cxn modelId="{BED574B6-5CC1-4379-81A5-01E5A59BE7B5}" srcId="{45CF51F2-C8F3-49E0-AC91-10A5FC4CE4E2}" destId="{FE819F8B-D9EF-4F38-A578-902286906ECC}" srcOrd="0" destOrd="0" parTransId="{C6EFDE1F-07D9-4076-8313-5685DD622BF9}" sibTransId="{01B0C824-B31F-4BE5-8302-735CC6ED02A0}"/>
    <dgm:cxn modelId="{F0A4CB8D-E7E7-4B97-B4E9-3B24EE568D77}" srcId="{827A579F-DDF2-452D-A237-AC489F258D52}" destId="{45CF51F2-C8F3-49E0-AC91-10A5FC4CE4E2}" srcOrd="0" destOrd="0" parTransId="{4990A43A-93BD-418C-92F8-124090D8CAD1}" sibTransId="{32B8960C-5776-4D84-9EE6-1EC85D38392B}"/>
    <dgm:cxn modelId="{4B25FD4C-A1C1-4114-AFB4-73FF78398E80}" type="presOf" srcId="{3340EF59-F341-407A-8B78-18659303A0C3}" destId="{2A79CAD0-2155-495E-8084-80174CF75222}" srcOrd="0" destOrd="0" presId="urn:microsoft.com/office/officeart/2005/8/layout/hierarchy3"/>
    <dgm:cxn modelId="{C7386B8D-FD84-4BCC-846B-6BD13BDA7020}" type="presOf" srcId="{A55A80DA-0E8B-45AD-A6AE-C20F5B5596CD}" destId="{B5D1D1A3-871F-4F12-92EE-ED3CA47AD85C}" srcOrd="0" destOrd="0" presId="urn:microsoft.com/office/officeart/2005/8/layout/hierarchy3"/>
    <dgm:cxn modelId="{E11CE0DF-4BFD-4C47-8CE2-4A89C1F98FD7}" type="presOf" srcId="{827A579F-DDF2-452D-A237-AC489F258D52}" destId="{781DD074-D098-4999-AEA5-DD25A99526DF}" srcOrd="0" destOrd="0" presId="urn:microsoft.com/office/officeart/2005/8/layout/hierarchy3"/>
    <dgm:cxn modelId="{183B3CEC-B82E-41F1-A5ED-7595AEE7A5AB}" srcId="{45CF51F2-C8F3-49E0-AC91-10A5FC4CE4E2}" destId="{4D6BD089-7644-48B6-AAB2-4EF7F7E23AFC}" srcOrd="1" destOrd="0" parTransId="{3340EF59-F341-407A-8B78-18659303A0C3}" sibTransId="{36D44E38-AF86-418E-8D8F-83DCAAF32871}"/>
    <dgm:cxn modelId="{551DB944-D2DA-42EE-8B97-81D8F234985E}" type="presOf" srcId="{45CF51F2-C8F3-49E0-AC91-10A5FC4CE4E2}" destId="{EB5E1E3E-B0EB-4896-8D5A-67D346DA2E58}" srcOrd="0" destOrd="0" presId="urn:microsoft.com/office/officeart/2005/8/layout/hierarchy3"/>
    <dgm:cxn modelId="{3D1D6E9F-790E-4BB6-8A0F-60238CD956DA}" srcId="{45CF51F2-C8F3-49E0-AC91-10A5FC4CE4E2}" destId="{A55A80DA-0E8B-45AD-A6AE-C20F5B5596CD}" srcOrd="2" destOrd="0" parTransId="{890B4ACA-96C2-4F56-8D06-CAF8C934974B}" sibTransId="{F1AFBD18-A5F4-4C9D-8579-8495F3317A1C}"/>
    <dgm:cxn modelId="{9468E311-CD10-4E7C-A42E-1558F167BE8E}" type="presOf" srcId="{890B4ACA-96C2-4F56-8D06-CAF8C934974B}" destId="{0E7EFDA1-A1BE-451B-93D5-5DBEE9DAFF50}" srcOrd="0" destOrd="0" presId="urn:microsoft.com/office/officeart/2005/8/layout/hierarchy3"/>
    <dgm:cxn modelId="{DF5E2CAA-E0B4-4B70-BC63-34F5C72692DF}" type="presParOf" srcId="{781DD074-D098-4999-AEA5-DD25A99526DF}" destId="{36F7D5B6-C506-4E94-89C4-601203E423A3}" srcOrd="0" destOrd="0" presId="urn:microsoft.com/office/officeart/2005/8/layout/hierarchy3"/>
    <dgm:cxn modelId="{D793AFD7-638E-4AC7-B510-00E88AD00932}" type="presParOf" srcId="{36F7D5B6-C506-4E94-89C4-601203E423A3}" destId="{D3CF673B-E3A1-4DCF-B5C3-51C8998628D4}" srcOrd="0" destOrd="0" presId="urn:microsoft.com/office/officeart/2005/8/layout/hierarchy3"/>
    <dgm:cxn modelId="{55F81420-43E4-412F-B2D4-140B660E4109}" type="presParOf" srcId="{D3CF673B-E3A1-4DCF-B5C3-51C8998628D4}" destId="{EB5E1E3E-B0EB-4896-8D5A-67D346DA2E58}" srcOrd="0" destOrd="0" presId="urn:microsoft.com/office/officeart/2005/8/layout/hierarchy3"/>
    <dgm:cxn modelId="{BE4AA76F-02E9-44E5-AC68-525C9F0E794F}" type="presParOf" srcId="{D3CF673B-E3A1-4DCF-B5C3-51C8998628D4}" destId="{00E0782E-4BD6-4436-8C83-864E0C86389D}" srcOrd="1" destOrd="0" presId="urn:microsoft.com/office/officeart/2005/8/layout/hierarchy3"/>
    <dgm:cxn modelId="{7C5CB9BE-F318-4DE0-9BF1-1E67FBD428E2}" type="presParOf" srcId="{36F7D5B6-C506-4E94-89C4-601203E423A3}" destId="{5EB5E37E-0C82-4729-B25A-DAF6E09C15F3}" srcOrd="1" destOrd="0" presId="urn:microsoft.com/office/officeart/2005/8/layout/hierarchy3"/>
    <dgm:cxn modelId="{BA3FD4CA-543F-4FD9-A26E-1FC18B69A4B9}" type="presParOf" srcId="{5EB5E37E-0C82-4729-B25A-DAF6E09C15F3}" destId="{9436CD3B-DCB6-44F3-8051-89C4B4B02B2F}" srcOrd="0" destOrd="0" presId="urn:microsoft.com/office/officeart/2005/8/layout/hierarchy3"/>
    <dgm:cxn modelId="{321EC501-1005-4A86-92E3-8380B874606D}" type="presParOf" srcId="{5EB5E37E-0C82-4729-B25A-DAF6E09C15F3}" destId="{6196BCFE-B014-49A2-BF3F-6DAB2DCE84A3}" srcOrd="1" destOrd="0" presId="urn:microsoft.com/office/officeart/2005/8/layout/hierarchy3"/>
    <dgm:cxn modelId="{F9B35EEE-7561-4A71-90A1-DE06D87AE6F4}" type="presParOf" srcId="{5EB5E37E-0C82-4729-B25A-DAF6E09C15F3}" destId="{2A79CAD0-2155-495E-8084-80174CF75222}" srcOrd="2" destOrd="0" presId="urn:microsoft.com/office/officeart/2005/8/layout/hierarchy3"/>
    <dgm:cxn modelId="{B93492AD-51D4-4E88-8B11-30CF37A05E67}" type="presParOf" srcId="{5EB5E37E-0C82-4729-B25A-DAF6E09C15F3}" destId="{EF29BF03-B150-4BE6-AEED-841F79D7D755}" srcOrd="3" destOrd="0" presId="urn:microsoft.com/office/officeart/2005/8/layout/hierarchy3"/>
    <dgm:cxn modelId="{A5A2DF2B-98BA-4484-9665-A0D2AA8C7930}" type="presParOf" srcId="{5EB5E37E-0C82-4729-B25A-DAF6E09C15F3}" destId="{0E7EFDA1-A1BE-451B-93D5-5DBEE9DAFF50}" srcOrd="4" destOrd="0" presId="urn:microsoft.com/office/officeart/2005/8/layout/hierarchy3"/>
    <dgm:cxn modelId="{1C147DE3-6E76-4640-ADDC-2692A0068D44}" type="presParOf" srcId="{5EB5E37E-0C82-4729-B25A-DAF6E09C15F3}" destId="{B5D1D1A3-871F-4F12-92EE-ED3CA47AD85C}"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14335-56D4-409F-BED6-561D9E94FE4A}" type="doc">
      <dgm:prSet loTypeId="urn:microsoft.com/office/officeart/2005/8/layout/hierarchy3" loCatId="hierarchy" qsTypeId="urn:microsoft.com/office/officeart/2005/8/quickstyle/3d2" qsCatId="3D" csTypeId="urn:microsoft.com/office/officeart/2005/8/colors/accent1_1" csCatId="accent1" phldr="1"/>
      <dgm:spPr/>
      <dgm:t>
        <a:bodyPr/>
        <a:lstStyle/>
        <a:p>
          <a:endParaRPr lang="el-GR"/>
        </a:p>
      </dgm:t>
    </dgm:pt>
    <dgm:pt modelId="{1E25D0BE-A856-4DCC-9770-357F03342384}">
      <dgm:prSet custT="1"/>
      <dgm:spPr/>
      <dgm:t>
        <a:bodyPr/>
        <a:lstStyle/>
        <a:p>
          <a:pPr rtl="0"/>
          <a:r>
            <a:rPr lang="el-GR" sz="3200" b="1" dirty="0" smtClean="0"/>
            <a:t>Χαρακτηριστικότερες λειτουργίες</a:t>
          </a:r>
          <a:endParaRPr lang="el-GR" sz="3200" dirty="0"/>
        </a:p>
      </dgm:t>
    </dgm:pt>
    <dgm:pt modelId="{4D1C8673-4802-479A-8B36-2CE4E4F93809}" type="parTrans" cxnId="{AC63B592-6200-4127-871F-525C7CA726E5}">
      <dgm:prSet/>
      <dgm:spPr/>
      <dgm:t>
        <a:bodyPr/>
        <a:lstStyle/>
        <a:p>
          <a:endParaRPr lang="el-GR"/>
        </a:p>
      </dgm:t>
    </dgm:pt>
    <dgm:pt modelId="{D74E721B-FF8C-4FE3-9AA0-34C03AABA3FF}" type="sibTrans" cxnId="{AC63B592-6200-4127-871F-525C7CA726E5}">
      <dgm:prSet/>
      <dgm:spPr/>
      <dgm:t>
        <a:bodyPr/>
        <a:lstStyle/>
        <a:p>
          <a:endParaRPr lang="el-GR"/>
        </a:p>
      </dgm:t>
    </dgm:pt>
    <dgm:pt modelId="{B98EBD02-AD55-4485-AD37-7EF824957348}">
      <dgm:prSet/>
      <dgm:spPr/>
      <dgm:t>
        <a:bodyPr/>
        <a:lstStyle/>
        <a:p>
          <a:pPr rtl="0"/>
          <a:r>
            <a:rPr lang="el-GR" dirty="0" smtClean="0"/>
            <a:t>Συνάντηση και τήρηση του ίχνους του </a:t>
          </a:r>
          <a:r>
            <a:rPr lang="el-GR" dirty="0" err="1" smtClean="0"/>
            <a:t>εντοπιστή</a:t>
          </a:r>
          <a:r>
            <a:rPr lang="el-GR" dirty="0" smtClean="0"/>
            <a:t> της </a:t>
          </a:r>
          <a:r>
            <a:rPr lang="el-GR" b="1" dirty="0" smtClean="0"/>
            <a:t>διαμήκους ευθείας συμμετρίας</a:t>
          </a:r>
          <a:r>
            <a:rPr lang="el-GR" dirty="0" smtClean="0"/>
            <a:t> του αεροδιαδρόμου (</a:t>
          </a:r>
          <a:r>
            <a:rPr lang="el-GR" b="1" dirty="0" smtClean="0"/>
            <a:t>ίχνος </a:t>
          </a:r>
          <a:r>
            <a:rPr lang="en-US" b="1" dirty="0" smtClean="0"/>
            <a:t>localizer</a:t>
          </a:r>
          <a:r>
            <a:rPr lang="el-GR" dirty="0" smtClean="0"/>
            <a:t>)</a:t>
          </a:r>
          <a:endParaRPr lang="el-GR" dirty="0"/>
        </a:p>
      </dgm:t>
    </dgm:pt>
    <dgm:pt modelId="{2D75D690-E324-45F9-B917-1C255E564A59}" type="parTrans" cxnId="{36465B9F-418F-4EB8-9E6A-8F81EBA0EC27}">
      <dgm:prSet/>
      <dgm:spPr/>
      <dgm:t>
        <a:bodyPr/>
        <a:lstStyle/>
        <a:p>
          <a:endParaRPr lang="el-GR"/>
        </a:p>
      </dgm:t>
    </dgm:pt>
    <dgm:pt modelId="{6DFCD10C-0DD8-4DFB-BBD1-38E809E15FD2}" type="sibTrans" cxnId="{36465B9F-418F-4EB8-9E6A-8F81EBA0EC27}">
      <dgm:prSet/>
      <dgm:spPr/>
      <dgm:t>
        <a:bodyPr/>
        <a:lstStyle/>
        <a:p>
          <a:endParaRPr lang="el-GR"/>
        </a:p>
      </dgm:t>
    </dgm:pt>
    <dgm:pt modelId="{658F1FA2-2DAE-4CEF-BC8E-1409F01EEA79}">
      <dgm:prSet/>
      <dgm:spPr/>
      <dgm:t>
        <a:bodyPr/>
        <a:lstStyle/>
        <a:p>
          <a:pPr rtl="0"/>
          <a:r>
            <a:rPr lang="el-GR" dirty="0" smtClean="0"/>
            <a:t>Συνάντηση και διατήρηση του </a:t>
          </a:r>
          <a:r>
            <a:rPr lang="el-GR" b="1" dirty="0" smtClean="0"/>
            <a:t>ίχνους καθόδου </a:t>
          </a:r>
          <a:r>
            <a:rPr lang="el-GR" dirty="0" smtClean="0"/>
            <a:t>(</a:t>
          </a:r>
          <a:r>
            <a:rPr lang="en-GB" b="1" dirty="0" smtClean="0"/>
            <a:t>glide slope</a:t>
          </a:r>
          <a:r>
            <a:rPr lang="el-GR" dirty="0" smtClean="0"/>
            <a:t>)</a:t>
          </a:r>
          <a:endParaRPr lang="el-GR" dirty="0"/>
        </a:p>
      </dgm:t>
    </dgm:pt>
    <dgm:pt modelId="{FD234AC2-E2C8-4842-9A5C-29A19CE903B7}" type="parTrans" cxnId="{F21FDF2D-709E-4ECC-AF78-C59361710F9B}">
      <dgm:prSet/>
      <dgm:spPr/>
      <dgm:t>
        <a:bodyPr/>
        <a:lstStyle/>
        <a:p>
          <a:endParaRPr lang="el-GR"/>
        </a:p>
      </dgm:t>
    </dgm:pt>
    <dgm:pt modelId="{E01254D0-29D3-4F41-A362-373739685377}" type="sibTrans" cxnId="{F21FDF2D-709E-4ECC-AF78-C59361710F9B}">
      <dgm:prSet/>
      <dgm:spPr/>
      <dgm:t>
        <a:bodyPr/>
        <a:lstStyle/>
        <a:p>
          <a:endParaRPr lang="el-GR"/>
        </a:p>
      </dgm:t>
    </dgm:pt>
    <dgm:pt modelId="{92D20945-BD31-4FD9-B040-4C9DC8FB6F27}">
      <dgm:prSet/>
      <dgm:spPr/>
      <dgm:t>
        <a:bodyPr/>
        <a:lstStyle/>
        <a:p>
          <a:pPr rtl="0"/>
          <a:r>
            <a:rPr lang="el-GR" b="1" dirty="0" smtClean="0"/>
            <a:t>Οριζοντίωση</a:t>
          </a:r>
          <a:r>
            <a:rPr lang="el-GR" dirty="0" smtClean="0"/>
            <a:t> (</a:t>
          </a:r>
          <a:r>
            <a:rPr lang="en-GB" dirty="0" smtClean="0"/>
            <a:t>flare</a:t>
          </a:r>
          <a:r>
            <a:rPr lang="el-GR" dirty="0" smtClean="0"/>
            <a:t>) πριν την προσγείωση</a:t>
          </a:r>
          <a:endParaRPr lang="el-GR" dirty="0"/>
        </a:p>
      </dgm:t>
    </dgm:pt>
    <dgm:pt modelId="{A758FDEF-0988-4253-9442-BA1F470CAF17}" type="parTrans" cxnId="{E861C429-BE73-4528-8724-1FD9F0585BC7}">
      <dgm:prSet/>
      <dgm:spPr/>
      <dgm:t>
        <a:bodyPr/>
        <a:lstStyle/>
        <a:p>
          <a:endParaRPr lang="el-GR"/>
        </a:p>
      </dgm:t>
    </dgm:pt>
    <dgm:pt modelId="{CCA402B8-36A6-41AB-85D4-08C358135A9C}" type="sibTrans" cxnId="{E861C429-BE73-4528-8724-1FD9F0585BC7}">
      <dgm:prSet/>
      <dgm:spPr/>
      <dgm:t>
        <a:bodyPr/>
        <a:lstStyle/>
        <a:p>
          <a:endParaRPr lang="el-GR"/>
        </a:p>
      </dgm:t>
    </dgm:pt>
    <dgm:pt modelId="{20C92A89-66CF-4F79-BC98-53FC0EA8A2A9}" type="pres">
      <dgm:prSet presAssocID="{98114335-56D4-409F-BED6-561D9E94FE4A}" presName="diagram" presStyleCnt="0">
        <dgm:presLayoutVars>
          <dgm:chPref val="1"/>
          <dgm:dir/>
          <dgm:animOne val="branch"/>
          <dgm:animLvl val="lvl"/>
          <dgm:resizeHandles/>
        </dgm:presLayoutVars>
      </dgm:prSet>
      <dgm:spPr/>
      <dgm:t>
        <a:bodyPr/>
        <a:lstStyle/>
        <a:p>
          <a:endParaRPr lang="el-GR"/>
        </a:p>
      </dgm:t>
    </dgm:pt>
    <dgm:pt modelId="{508A9A04-8707-400E-98A6-A01FEF461E8A}" type="pres">
      <dgm:prSet presAssocID="{1E25D0BE-A856-4DCC-9770-357F03342384}" presName="root" presStyleCnt="0"/>
      <dgm:spPr/>
    </dgm:pt>
    <dgm:pt modelId="{B5ED74D3-78F7-401A-9E75-A876FF42577A}" type="pres">
      <dgm:prSet presAssocID="{1E25D0BE-A856-4DCC-9770-357F03342384}" presName="rootComposite" presStyleCnt="0"/>
      <dgm:spPr/>
    </dgm:pt>
    <dgm:pt modelId="{69872B80-7B98-4CB5-B7EC-41287732CB98}" type="pres">
      <dgm:prSet presAssocID="{1E25D0BE-A856-4DCC-9770-357F03342384}" presName="rootText" presStyleLbl="node1" presStyleIdx="0" presStyleCnt="1" custScaleX="905193"/>
      <dgm:spPr/>
      <dgm:t>
        <a:bodyPr/>
        <a:lstStyle/>
        <a:p>
          <a:endParaRPr lang="el-GR"/>
        </a:p>
      </dgm:t>
    </dgm:pt>
    <dgm:pt modelId="{6D3E0725-AD3B-4A87-A8E9-18AAF219DCF2}" type="pres">
      <dgm:prSet presAssocID="{1E25D0BE-A856-4DCC-9770-357F03342384}" presName="rootConnector" presStyleLbl="node1" presStyleIdx="0" presStyleCnt="1"/>
      <dgm:spPr/>
      <dgm:t>
        <a:bodyPr/>
        <a:lstStyle/>
        <a:p>
          <a:endParaRPr lang="el-GR"/>
        </a:p>
      </dgm:t>
    </dgm:pt>
    <dgm:pt modelId="{CC630F23-D3D0-49DF-A3F1-F94693EF4EE3}" type="pres">
      <dgm:prSet presAssocID="{1E25D0BE-A856-4DCC-9770-357F03342384}" presName="childShape" presStyleCnt="0"/>
      <dgm:spPr/>
    </dgm:pt>
    <dgm:pt modelId="{D5AA184C-AD31-4A3D-A007-234F88ABC600}" type="pres">
      <dgm:prSet presAssocID="{2D75D690-E324-45F9-B917-1C255E564A59}" presName="Name13" presStyleLbl="parChTrans1D2" presStyleIdx="0" presStyleCnt="3"/>
      <dgm:spPr/>
      <dgm:t>
        <a:bodyPr/>
        <a:lstStyle/>
        <a:p>
          <a:endParaRPr lang="el-GR"/>
        </a:p>
      </dgm:t>
    </dgm:pt>
    <dgm:pt modelId="{112113C3-6548-4691-9479-B0AF6A3FA4D3}" type="pres">
      <dgm:prSet presAssocID="{B98EBD02-AD55-4485-AD37-7EF824957348}" presName="childText" presStyleLbl="bgAcc1" presStyleIdx="0" presStyleCnt="3" custScaleX="889820" custScaleY="147574">
        <dgm:presLayoutVars>
          <dgm:bulletEnabled val="1"/>
        </dgm:presLayoutVars>
      </dgm:prSet>
      <dgm:spPr/>
      <dgm:t>
        <a:bodyPr/>
        <a:lstStyle/>
        <a:p>
          <a:endParaRPr lang="el-GR"/>
        </a:p>
      </dgm:t>
    </dgm:pt>
    <dgm:pt modelId="{79B30DA4-8ED3-4607-9CC7-4CB4115374C3}" type="pres">
      <dgm:prSet presAssocID="{FD234AC2-E2C8-4842-9A5C-29A19CE903B7}" presName="Name13" presStyleLbl="parChTrans1D2" presStyleIdx="1" presStyleCnt="3"/>
      <dgm:spPr/>
      <dgm:t>
        <a:bodyPr/>
        <a:lstStyle/>
        <a:p>
          <a:endParaRPr lang="el-GR"/>
        </a:p>
      </dgm:t>
    </dgm:pt>
    <dgm:pt modelId="{4ED5548F-BC57-4BB8-B86F-93B10DF2504B}" type="pres">
      <dgm:prSet presAssocID="{658F1FA2-2DAE-4CEF-BC8E-1409F01EEA79}" presName="childText" presStyleLbl="bgAcc1" presStyleIdx="1" presStyleCnt="3" custScaleX="887974">
        <dgm:presLayoutVars>
          <dgm:bulletEnabled val="1"/>
        </dgm:presLayoutVars>
      </dgm:prSet>
      <dgm:spPr/>
      <dgm:t>
        <a:bodyPr/>
        <a:lstStyle/>
        <a:p>
          <a:endParaRPr lang="el-GR"/>
        </a:p>
      </dgm:t>
    </dgm:pt>
    <dgm:pt modelId="{B7D57A21-0CF4-4CA5-B810-51E6C0B99FEB}" type="pres">
      <dgm:prSet presAssocID="{A758FDEF-0988-4253-9442-BA1F470CAF17}" presName="Name13" presStyleLbl="parChTrans1D2" presStyleIdx="2" presStyleCnt="3"/>
      <dgm:spPr/>
      <dgm:t>
        <a:bodyPr/>
        <a:lstStyle/>
        <a:p>
          <a:endParaRPr lang="el-GR"/>
        </a:p>
      </dgm:t>
    </dgm:pt>
    <dgm:pt modelId="{8D8EBE6A-E5B7-4D4F-9927-720C576E75A9}" type="pres">
      <dgm:prSet presAssocID="{92D20945-BD31-4FD9-B040-4C9DC8FB6F27}" presName="childText" presStyleLbl="bgAcc1" presStyleIdx="2" presStyleCnt="3" custScaleX="890496">
        <dgm:presLayoutVars>
          <dgm:bulletEnabled val="1"/>
        </dgm:presLayoutVars>
      </dgm:prSet>
      <dgm:spPr/>
      <dgm:t>
        <a:bodyPr/>
        <a:lstStyle/>
        <a:p>
          <a:endParaRPr lang="el-GR"/>
        </a:p>
      </dgm:t>
    </dgm:pt>
  </dgm:ptLst>
  <dgm:cxnLst>
    <dgm:cxn modelId="{197C3570-1873-4315-804B-3DEA7FE85B62}" type="presOf" srcId="{1E25D0BE-A856-4DCC-9770-357F03342384}" destId="{6D3E0725-AD3B-4A87-A8E9-18AAF219DCF2}" srcOrd="1" destOrd="0" presId="urn:microsoft.com/office/officeart/2005/8/layout/hierarchy3"/>
    <dgm:cxn modelId="{AC63B592-6200-4127-871F-525C7CA726E5}" srcId="{98114335-56D4-409F-BED6-561D9E94FE4A}" destId="{1E25D0BE-A856-4DCC-9770-357F03342384}" srcOrd="0" destOrd="0" parTransId="{4D1C8673-4802-479A-8B36-2CE4E4F93809}" sibTransId="{D74E721B-FF8C-4FE3-9AA0-34C03AABA3FF}"/>
    <dgm:cxn modelId="{077F28EF-2105-46E4-949E-EC2674987E90}" type="presOf" srcId="{A758FDEF-0988-4253-9442-BA1F470CAF17}" destId="{B7D57A21-0CF4-4CA5-B810-51E6C0B99FEB}" srcOrd="0" destOrd="0" presId="urn:microsoft.com/office/officeart/2005/8/layout/hierarchy3"/>
    <dgm:cxn modelId="{327FAF54-13E1-40D9-97D2-12EB749F2CC7}" type="presOf" srcId="{658F1FA2-2DAE-4CEF-BC8E-1409F01EEA79}" destId="{4ED5548F-BC57-4BB8-B86F-93B10DF2504B}" srcOrd="0" destOrd="0" presId="urn:microsoft.com/office/officeart/2005/8/layout/hierarchy3"/>
    <dgm:cxn modelId="{514EEB5B-9996-4CE5-9E75-4E78B6B770B6}" type="presOf" srcId="{98114335-56D4-409F-BED6-561D9E94FE4A}" destId="{20C92A89-66CF-4F79-BC98-53FC0EA8A2A9}" srcOrd="0" destOrd="0" presId="urn:microsoft.com/office/officeart/2005/8/layout/hierarchy3"/>
    <dgm:cxn modelId="{46C693A6-7BA4-41E4-B79D-C5E88A81228A}" type="presOf" srcId="{2D75D690-E324-45F9-B917-1C255E564A59}" destId="{D5AA184C-AD31-4A3D-A007-234F88ABC600}" srcOrd="0" destOrd="0" presId="urn:microsoft.com/office/officeart/2005/8/layout/hierarchy3"/>
    <dgm:cxn modelId="{84B0AC72-E660-463A-B43B-CC1C56E475F8}" type="presOf" srcId="{B98EBD02-AD55-4485-AD37-7EF824957348}" destId="{112113C3-6548-4691-9479-B0AF6A3FA4D3}" srcOrd="0" destOrd="0" presId="urn:microsoft.com/office/officeart/2005/8/layout/hierarchy3"/>
    <dgm:cxn modelId="{F21FDF2D-709E-4ECC-AF78-C59361710F9B}" srcId="{1E25D0BE-A856-4DCC-9770-357F03342384}" destId="{658F1FA2-2DAE-4CEF-BC8E-1409F01EEA79}" srcOrd="1" destOrd="0" parTransId="{FD234AC2-E2C8-4842-9A5C-29A19CE903B7}" sibTransId="{E01254D0-29D3-4F41-A362-373739685377}"/>
    <dgm:cxn modelId="{62D61451-C2C4-4FAC-869D-F1545354F355}" type="presOf" srcId="{92D20945-BD31-4FD9-B040-4C9DC8FB6F27}" destId="{8D8EBE6A-E5B7-4D4F-9927-720C576E75A9}" srcOrd="0" destOrd="0" presId="urn:microsoft.com/office/officeart/2005/8/layout/hierarchy3"/>
    <dgm:cxn modelId="{E861C429-BE73-4528-8724-1FD9F0585BC7}" srcId="{1E25D0BE-A856-4DCC-9770-357F03342384}" destId="{92D20945-BD31-4FD9-B040-4C9DC8FB6F27}" srcOrd="2" destOrd="0" parTransId="{A758FDEF-0988-4253-9442-BA1F470CAF17}" sibTransId="{CCA402B8-36A6-41AB-85D4-08C358135A9C}"/>
    <dgm:cxn modelId="{344ADD2A-C9C4-4451-A501-020DD25DAB42}" type="presOf" srcId="{1E25D0BE-A856-4DCC-9770-357F03342384}" destId="{69872B80-7B98-4CB5-B7EC-41287732CB98}" srcOrd="0" destOrd="0" presId="urn:microsoft.com/office/officeart/2005/8/layout/hierarchy3"/>
    <dgm:cxn modelId="{C76685C7-5FF5-4C39-9A68-D87227D2DDE4}" type="presOf" srcId="{FD234AC2-E2C8-4842-9A5C-29A19CE903B7}" destId="{79B30DA4-8ED3-4607-9CC7-4CB4115374C3}" srcOrd="0" destOrd="0" presId="urn:microsoft.com/office/officeart/2005/8/layout/hierarchy3"/>
    <dgm:cxn modelId="{36465B9F-418F-4EB8-9E6A-8F81EBA0EC27}" srcId="{1E25D0BE-A856-4DCC-9770-357F03342384}" destId="{B98EBD02-AD55-4485-AD37-7EF824957348}" srcOrd="0" destOrd="0" parTransId="{2D75D690-E324-45F9-B917-1C255E564A59}" sibTransId="{6DFCD10C-0DD8-4DFB-BBD1-38E809E15FD2}"/>
    <dgm:cxn modelId="{4569164B-60DF-4CFC-91E2-89541CDF1AEB}" type="presParOf" srcId="{20C92A89-66CF-4F79-BC98-53FC0EA8A2A9}" destId="{508A9A04-8707-400E-98A6-A01FEF461E8A}" srcOrd="0" destOrd="0" presId="urn:microsoft.com/office/officeart/2005/8/layout/hierarchy3"/>
    <dgm:cxn modelId="{F52A7583-906B-473A-AF56-4C0204A1C969}" type="presParOf" srcId="{508A9A04-8707-400E-98A6-A01FEF461E8A}" destId="{B5ED74D3-78F7-401A-9E75-A876FF42577A}" srcOrd="0" destOrd="0" presId="urn:microsoft.com/office/officeart/2005/8/layout/hierarchy3"/>
    <dgm:cxn modelId="{D0B9A634-2176-4712-9D90-878C349DC085}" type="presParOf" srcId="{B5ED74D3-78F7-401A-9E75-A876FF42577A}" destId="{69872B80-7B98-4CB5-B7EC-41287732CB98}" srcOrd="0" destOrd="0" presId="urn:microsoft.com/office/officeart/2005/8/layout/hierarchy3"/>
    <dgm:cxn modelId="{8481BC32-E975-41B6-8A49-A56C0BA3D6F0}" type="presParOf" srcId="{B5ED74D3-78F7-401A-9E75-A876FF42577A}" destId="{6D3E0725-AD3B-4A87-A8E9-18AAF219DCF2}" srcOrd="1" destOrd="0" presId="urn:microsoft.com/office/officeart/2005/8/layout/hierarchy3"/>
    <dgm:cxn modelId="{81A4C636-4F35-4707-A9D1-E35EFBD24ECD}" type="presParOf" srcId="{508A9A04-8707-400E-98A6-A01FEF461E8A}" destId="{CC630F23-D3D0-49DF-A3F1-F94693EF4EE3}" srcOrd="1" destOrd="0" presId="urn:microsoft.com/office/officeart/2005/8/layout/hierarchy3"/>
    <dgm:cxn modelId="{70346211-AA48-4F9B-882B-F5E9341B3CC7}" type="presParOf" srcId="{CC630F23-D3D0-49DF-A3F1-F94693EF4EE3}" destId="{D5AA184C-AD31-4A3D-A007-234F88ABC600}" srcOrd="0" destOrd="0" presId="urn:microsoft.com/office/officeart/2005/8/layout/hierarchy3"/>
    <dgm:cxn modelId="{A4AA3347-233A-4CBF-8F49-075D120D28A4}" type="presParOf" srcId="{CC630F23-D3D0-49DF-A3F1-F94693EF4EE3}" destId="{112113C3-6548-4691-9479-B0AF6A3FA4D3}" srcOrd="1" destOrd="0" presId="urn:microsoft.com/office/officeart/2005/8/layout/hierarchy3"/>
    <dgm:cxn modelId="{F13395DE-10CE-429C-81F6-1E2B17119D9E}" type="presParOf" srcId="{CC630F23-D3D0-49DF-A3F1-F94693EF4EE3}" destId="{79B30DA4-8ED3-4607-9CC7-4CB4115374C3}" srcOrd="2" destOrd="0" presId="urn:microsoft.com/office/officeart/2005/8/layout/hierarchy3"/>
    <dgm:cxn modelId="{B7306DE0-67FF-4692-BCC4-5407226E444B}" type="presParOf" srcId="{CC630F23-D3D0-49DF-A3F1-F94693EF4EE3}" destId="{4ED5548F-BC57-4BB8-B86F-93B10DF2504B}" srcOrd="3" destOrd="0" presId="urn:microsoft.com/office/officeart/2005/8/layout/hierarchy3"/>
    <dgm:cxn modelId="{C7D2E751-52E8-428C-B794-5DB1F9C53CDB}" type="presParOf" srcId="{CC630F23-D3D0-49DF-A3F1-F94693EF4EE3}" destId="{B7D57A21-0CF4-4CA5-B810-51E6C0B99FEB}" srcOrd="4" destOrd="0" presId="urn:microsoft.com/office/officeart/2005/8/layout/hierarchy3"/>
    <dgm:cxn modelId="{9DD0BF17-2752-45FA-A588-E714467A603C}" type="presParOf" srcId="{CC630F23-D3D0-49DF-A3F1-F94693EF4EE3}" destId="{8D8EBE6A-E5B7-4D4F-9927-720C576E75A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6DE189-6A3C-4B26-92E1-AE3F97CC58B5}" type="datetimeFigureOut">
              <a:rPr lang="el-GR" smtClean="0"/>
              <a:t>8/1/2018</a:t>
            </a:fld>
            <a:endParaRPr lang="el-G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CED84-6866-4E8E-A938-934BD97C75ED}" type="slidenum">
              <a:rPr lang="el-GR" smtClean="0"/>
              <a:t>‹#›</a:t>
            </a:fld>
            <a:endParaRPr lang="el-GR" dirty="0"/>
          </a:p>
        </p:txBody>
      </p:sp>
    </p:spTree>
    <p:extLst>
      <p:ext uri="{BB962C8B-B14F-4D97-AF65-F5344CB8AC3E}">
        <p14:creationId xmlns:p14="http://schemas.microsoft.com/office/powerpoint/2010/main" val="267600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0B1553DC-48D3-4812-BEDE-2834CD3C4EA7}" type="slidenum">
              <a:rPr lang="el-GR" smtClean="0"/>
              <a:t>5</a:t>
            </a:fld>
            <a:endParaRPr lang="el-GR"/>
          </a:p>
        </p:txBody>
      </p:sp>
    </p:spTree>
    <p:extLst>
      <p:ext uri="{BB962C8B-B14F-4D97-AF65-F5344CB8AC3E}">
        <p14:creationId xmlns:p14="http://schemas.microsoft.com/office/powerpoint/2010/main" val="238988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51069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396289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62183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397563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188526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3481605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1613748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380278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D6CB0911-5510-4B71-981D-3AD7970396EF}" type="slidenum">
              <a:rPr lang="el-GR" smtClean="0"/>
              <a:pPr/>
              <a:t>‹#›</a:t>
            </a:fld>
            <a:endParaRPr lang="el-GR" dirty="0"/>
          </a:p>
        </p:txBody>
      </p:sp>
    </p:spTree>
    <p:extLst>
      <p:ext uri="{BB962C8B-B14F-4D97-AF65-F5344CB8AC3E}">
        <p14:creationId xmlns:p14="http://schemas.microsoft.com/office/powerpoint/2010/main" val="292146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444219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C2E048-5CC7-4246-9CCA-445991B86F73}" type="datetimeFigureOut">
              <a:rPr lang="el-GR" smtClean="0"/>
              <a:pPr/>
              <a:t>8/1/2018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94945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2E048-5CC7-4246-9CCA-445991B86F73}" type="datetimeFigureOut">
              <a:rPr lang="el-GR" smtClean="0"/>
              <a:pPr/>
              <a:t>8/1/2018</a:t>
            </a:fld>
            <a:endParaRPr lang="el-GR"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B0911-5510-4B71-981D-3AD7970396EF}" type="slidenum">
              <a:rPr lang="el-GR" smtClean="0">
                <a:solidFill>
                  <a:srgbClr val="6B7C72">
                    <a:shade val="75000"/>
                  </a:srgbClr>
                </a:solidFill>
              </a:rPr>
              <a:pPr/>
              <a:t>‹#›</a:t>
            </a:fld>
            <a:endParaRPr lang="el-GR" dirty="0">
              <a:solidFill>
                <a:srgbClr val="6B7C72">
                  <a:shade val="75000"/>
                </a:srgbClr>
              </a:solidFill>
            </a:endParaRPr>
          </a:p>
        </p:txBody>
      </p:sp>
    </p:spTree>
    <p:extLst>
      <p:ext uri="{BB962C8B-B14F-4D97-AF65-F5344CB8AC3E}">
        <p14:creationId xmlns:p14="http://schemas.microsoft.com/office/powerpoint/2010/main" val="144518146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lum contrast="-33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r>
              <a:rPr lang="el-GR" b="1" dirty="0" smtClean="0"/>
              <a:t>ΔΥΝΑΜΙΚΗ ΚΑΙ ΕΛΕΓΧΟΣ ΠΤΗΣΗΣ</a:t>
            </a:r>
            <a:endParaRPr lang="el-GR" b="1" dirty="0"/>
          </a:p>
        </p:txBody>
      </p:sp>
      <p:sp>
        <p:nvSpPr>
          <p:cNvPr id="3" name="Subtitle 2"/>
          <p:cNvSpPr>
            <a:spLocks noGrp="1"/>
          </p:cNvSpPr>
          <p:nvPr>
            <p:ph type="subTitle" idx="1"/>
          </p:nvPr>
        </p:nvSpPr>
        <p:spPr>
          <a:xfrm>
            <a:off x="2595563" y="4077074"/>
            <a:ext cx="6858000" cy="1867655"/>
          </a:xfrm>
        </p:spPr>
        <p:txBody>
          <a:bodyPr>
            <a:noAutofit/>
          </a:bodyPr>
          <a:lstStyle/>
          <a:p>
            <a:r>
              <a:rPr lang="el-GR" sz="3200" b="1" dirty="0" smtClean="0"/>
              <a:t>8</a:t>
            </a:r>
            <a:r>
              <a:rPr lang="en-US" sz="3200" b="1" dirty="0"/>
              <a:t>B</a:t>
            </a:r>
            <a:r>
              <a:rPr lang="el-GR" sz="3200" b="1" dirty="0"/>
              <a:t>: ΑΥΤΟΜΑΤΟΙ </a:t>
            </a:r>
            <a:r>
              <a:rPr lang="el-GR" sz="3200" b="1" dirty="0" smtClean="0"/>
              <a:t>ΠΙΛΟΤΟΙ</a:t>
            </a:r>
            <a:endParaRPr lang="el-GR" sz="32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 y="210047"/>
            <a:ext cx="1115568" cy="1101852"/>
          </a:xfrm>
          <a:prstGeom prst="rect">
            <a:avLst/>
          </a:prstGeom>
        </p:spPr>
      </p:pic>
    </p:spTree>
    <p:extLst>
      <p:ext uri="{BB962C8B-B14F-4D97-AF65-F5344CB8AC3E}">
        <p14:creationId xmlns:p14="http://schemas.microsoft.com/office/powerpoint/2010/main" val="3323763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0">
            <a:scrgbClr r="0" g="0" b="0"/>
          </a:lnRef>
          <a:fillRef idx="1003">
            <a:schemeClr val="lt1"/>
          </a:fillRef>
          <a:effectRef idx="0">
            <a:scrgbClr r="0" g="0" b="0"/>
          </a:effectRef>
          <a:fontRef idx="major"/>
        </p:style>
        <p:txBody>
          <a:bodyPr>
            <a:normAutofit/>
          </a:bodyPr>
          <a:lstStyle/>
          <a:p>
            <a:r>
              <a:rPr lang="el-GR" sz="3200" b="1" dirty="0"/>
              <a:t>Διατήρηση ταχύτητας ή αριθμού </a:t>
            </a:r>
            <a:r>
              <a:rPr lang="el-GR" sz="3200" b="1" dirty="0" err="1"/>
              <a:t>Mach</a:t>
            </a:r>
            <a:r>
              <a:rPr lang="el-GR" sz="3200" b="1" dirty="0"/>
              <a:t> - </a:t>
            </a:r>
            <a:r>
              <a:rPr lang="en-GB" sz="3200" b="1" dirty="0"/>
              <a:t>Auto</a:t>
            </a:r>
            <a:r>
              <a:rPr lang="el-GR" sz="3200" b="1" dirty="0"/>
              <a:t> </a:t>
            </a:r>
            <a:r>
              <a:rPr lang="en-GB" sz="3200" b="1" dirty="0"/>
              <a:t>throttle system</a:t>
            </a:r>
            <a:endParaRPr lang="el-GR" sz="32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5"/>
                <a:ext cx="11522075" cy="3456037"/>
              </a:xfrm>
            </p:spPr>
            <p:txBody>
              <a:bodyPr>
                <a:noAutofit/>
              </a:bodyPr>
              <a:lstStyle/>
              <a:p>
                <a:pPr marL="0" indent="0">
                  <a:lnSpc>
                    <a:spcPct val="100000"/>
                  </a:lnSpc>
                  <a:buNone/>
                </a:pPr>
                <a:r>
                  <a:rPr lang="en-US" sz="2000" dirty="0" smtClean="0"/>
                  <a:t>O</a:t>
                </a:r>
                <a:r>
                  <a:rPr lang="el-GR" sz="2000" dirty="0" smtClean="0"/>
                  <a:t> </a:t>
                </a:r>
                <a:r>
                  <a:rPr lang="el-GR" sz="2000" b="1" dirty="0" smtClean="0"/>
                  <a:t>επενεργητής</a:t>
                </a:r>
                <a:r>
                  <a:rPr lang="el-GR" sz="2000" dirty="0" smtClean="0"/>
                  <a:t> κινεί </a:t>
                </a:r>
                <a:r>
                  <a:rPr lang="el-GR" sz="2000" dirty="0"/>
                  <a:t>τις </a:t>
                </a:r>
                <a:r>
                  <a:rPr lang="el-GR" sz="2000" b="1" dirty="0" err="1" smtClean="0"/>
                  <a:t>μανέτες</a:t>
                </a:r>
                <a:r>
                  <a:rPr lang="el-GR" sz="2000" dirty="0" smtClean="0"/>
                  <a:t> που ρυθμίζουν </a:t>
                </a:r>
                <a:r>
                  <a:rPr lang="el-GR" sz="2000" dirty="0"/>
                  <a:t>την </a:t>
                </a:r>
                <a:r>
                  <a:rPr lang="el-GR" sz="2000" b="1" dirty="0"/>
                  <a:t>τροφοδοσία καυσίμου </a:t>
                </a:r>
                <a:r>
                  <a:rPr lang="el-GR" sz="2000" dirty="0"/>
                  <a:t>στους </a:t>
                </a:r>
                <a:r>
                  <a:rPr lang="el-GR" sz="2000" b="1" dirty="0" smtClean="0"/>
                  <a:t>κινητήρες</a:t>
                </a:r>
                <a:r>
                  <a:rPr lang="el-GR" sz="2000" dirty="0" smtClean="0"/>
                  <a:t> </a:t>
                </a:r>
                <a14:m>
                  <m:oMath xmlns:m="http://schemas.openxmlformats.org/officeDocument/2006/math">
                    <m:r>
                      <a:rPr lang="en-US" sz="2000" b="0" i="1" smtClean="0">
                        <a:latin typeface="Cambria Math" panose="02040503050406030204" pitchFamily="18" charset="0"/>
                      </a:rPr>
                      <m:t>⇒</m:t>
                    </m:r>
                  </m:oMath>
                </a14:m>
                <a:r>
                  <a:rPr lang="el-GR" sz="2000" dirty="0" smtClean="0"/>
                  <a:t> </a:t>
                </a:r>
                <a:r>
                  <a:rPr lang="el-GR" sz="2000" b="1" dirty="0"/>
                  <a:t>Μ</a:t>
                </a:r>
                <a:r>
                  <a:rPr lang="el-GR" sz="2000" b="1" dirty="0" smtClean="0"/>
                  <a:t>εταβολή ώσης</a:t>
                </a:r>
                <a:r>
                  <a:rPr lang="el-GR" sz="2000" dirty="0" smtClean="0"/>
                  <a:t>. </a:t>
                </a:r>
                <a:endParaRPr lang="en-US" sz="2000" dirty="0" smtClean="0"/>
              </a:p>
              <a:p>
                <a:pPr lvl="1">
                  <a:lnSpc>
                    <a:spcPct val="100000"/>
                  </a:lnSpc>
                </a:pPr>
                <a:r>
                  <a:rPr lang="el-GR" sz="2000" b="1" u="sng" dirty="0"/>
                  <a:t>Κ</a:t>
                </a:r>
                <a:r>
                  <a:rPr lang="el-GR" sz="2000" b="1" u="sng" dirty="0" smtClean="0"/>
                  <a:t>έρδος κινητήρων προς </a:t>
                </a:r>
                <a:r>
                  <a:rPr lang="el-GR" sz="2000" b="1" u="sng" dirty="0" err="1" smtClean="0"/>
                  <a:t>μανέτες</a:t>
                </a:r>
                <a:r>
                  <a:rPr lang="el-GR" sz="2000" b="1" u="sng" dirty="0" smtClean="0"/>
                  <a:t> K</a:t>
                </a:r>
                <a:r>
                  <a:rPr lang="el-GR" sz="2000" b="1" u="sng" baseline="-25000" dirty="0" smtClean="0"/>
                  <a:t>T</a:t>
                </a:r>
                <a:r>
                  <a:rPr lang="el-GR" sz="2000" b="1" u="sng" dirty="0" smtClean="0"/>
                  <a:t>:</a:t>
                </a:r>
                <a:r>
                  <a:rPr lang="el-GR" sz="2000" b="1" dirty="0" smtClean="0"/>
                  <a:t> </a:t>
                </a:r>
                <a:r>
                  <a:rPr lang="el-GR" sz="2000" dirty="0"/>
                  <a:t>Σ</a:t>
                </a:r>
                <a:r>
                  <a:rPr lang="el-GR" sz="2000" dirty="0" smtClean="0"/>
                  <a:t>ε </a:t>
                </a:r>
                <a:r>
                  <a:rPr lang="en-US" sz="2000" dirty="0"/>
                  <a:t>[</a:t>
                </a:r>
                <a:r>
                  <a:rPr lang="el-GR" sz="2000" dirty="0" smtClean="0"/>
                  <a:t>lbs/in</a:t>
                </a:r>
                <a:r>
                  <a:rPr lang="en-US" sz="2000" dirty="0" smtClean="0"/>
                  <a:t>]</a:t>
                </a:r>
                <a:r>
                  <a:rPr lang="el-GR" sz="2000" dirty="0" smtClean="0"/>
                  <a:t> </a:t>
                </a:r>
                <a:r>
                  <a:rPr lang="el-GR" sz="2000" dirty="0"/>
                  <a:t>ή </a:t>
                </a:r>
                <a:r>
                  <a:rPr lang="en-US" sz="2000" dirty="0" smtClean="0"/>
                  <a:t>[</a:t>
                </a:r>
                <a:r>
                  <a:rPr lang="el-GR" sz="2000" dirty="0" smtClean="0"/>
                  <a:t>lbs/rad</a:t>
                </a:r>
                <a:r>
                  <a:rPr lang="en-US" sz="2000" dirty="0" smtClean="0"/>
                  <a:t>]</a:t>
                </a:r>
                <a:r>
                  <a:rPr lang="el-GR" sz="2000" dirty="0" smtClean="0"/>
                  <a:t> κίνησης </a:t>
                </a:r>
                <a:r>
                  <a:rPr lang="el-GR" sz="2000" dirty="0"/>
                  <a:t>της μανέτας. </a:t>
                </a:r>
                <a:endParaRPr lang="en-US" sz="2000" dirty="0" smtClean="0"/>
              </a:p>
              <a:p>
                <a:pPr lvl="1">
                  <a:lnSpc>
                    <a:spcPct val="100000"/>
                  </a:lnSpc>
                </a:pPr>
                <a:r>
                  <a:rPr lang="el-GR" sz="2000" b="1" u="sng" dirty="0" smtClean="0"/>
                  <a:t>Ώση </a:t>
                </a:r>
                <a:r>
                  <a:rPr lang="el-GR" sz="2000" b="1" u="sng" dirty="0"/>
                  <a:t>κινητήρα ως προς </a:t>
                </a:r>
                <a:r>
                  <a:rPr lang="el-GR" sz="2000" b="1" u="sng" dirty="0" smtClean="0"/>
                  <a:t>τη </a:t>
                </a:r>
                <a:r>
                  <a:rPr lang="el-GR" sz="2000" b="1" u="sng" dirty="0" err="1" smtClean="0"/>
                  <a:t>μανέτα</a:t>
                </a:r>
                <a:r>
                  <a:rPr lang="el-GR" sz="2000" b="1" u="sng" dirty="0"/>
                  <a:t>:</a:t>
                </a:r>
                <a:r>
                  <a:rPr lang="el-GR" sz="2000" dirty="0" smtClean="0"/>
                  <a:t> </a:t>
                </a:r>
                <a:r>
                  <a:rPr lang="el-GR" sz="2000" dirty="0" err="1" smtClean="0"/>
                  <a:t>Μοντελοποίηση</a:t>
                </a:r>
                <a:r>
                  <a:rPr lang="el-GR" sz="2000" dirty="0" smtClean="0"/>
                  <a:t> με </a:t>
                </a:r>
                <a:r>
                  <a:rPr lang="el-GR" sz="2000" b="1" dirty="0"/>
                  <a:t>υστέρηση </a:t>
                </a:r>
                <a:r>
                  <a:rPr lang="el-GR" sz="2000" b="1" dirty="0" smtClean="0"/>
                  <a:t>1</a:t>
                </a:r>
                <a:r>
                  <a:rPr lang="el-GR" sz="2000" b="1" baseline="30000" dirty="0" smtClean="0"/>
                  <a:t>ης</a:t>
                </a:r>
                <a:r>
                  <a:rPr lang="el-GR" sz="2000" b="1" dirty="0" smtClean="0"/>
                  <a:t>  </a:t>
                </a:r>
                <a:r>
                  <a:rPr lang="el-GR" sz="2000" b="1" dirty="0"/>
                  <a:t>τάξης </a:t>
                </a:r>
                <a:r>
                  <a:rPr lang="el-GR" sz="2000" dirty="0" smtClean="0"/>
                  <a:t>και </a:t>
                </a:r>
                <a:r>
                  <a:rPr lang="el-GR" sz="2000" b="1" dirty="0"/>
                  <a:t>συχνότητα θλάσης </a:t>
                </a:r>
                <a:r>
                  <a:rPr lang="el-GR" sz="2000" b="1" dirty="0" smtClean="0"/>
                  <a:t>c </a:t>
                </a:r>
                <a:r>
                  <a:rPr lang="en-US" sz="2000" dirty="0" smtClean="0"/>
                  <a:t>[</a:t>
                </a:r>
                <a:r>
                  <a:rPr lang="el-GR" sz="2000" dirty="0" smtClean="0"/>
                  <a:t>rad/sec</a:t>
                </a:r>
                <a:r>
                  <a:rPr lang="en-US" sz="2000" dirty="0" smtClean="0"/>
                  <a:t>]</a:t>
                </a:r>
                <a:r>
                  <a:rPr lang="el-GR" sz="2000" dirty="0" smtClean="0"/>
                  <a:t>. </a:t>
                </a:r>
                <a:endParaRPr lang="en-US" sz="2000" dirty="0" smtClean="0"/>
              </a:p>
              <a:p>
                <a:pPr lvl="1">
                  <a:lnSpc>
                    <a:spcPct val="100000"/>
                  </a:lnSpc>
                </a:pPr>
                <a:r>
                  <a:rPr lang="el-GR" sz="2000" b="1" u="sng" dirty="0" smtClean="0"/>
                  <a:t>Δυναμική αεροσκάφους:</a:t>
                </a:r>
                <a:r>
                  <a:rPr lang="el-GR" sz="2000" b="1" dirty="0" smtClean="0"/>
                  <a:t> ΣΜ ταχύτητας </a:t>
                </a:r>
                <a:r>
                  <a:rPr lang="el-GR" sz="2000" b="1" dirty="0"/>
                  <a:t>ως προς την ώση</a:t>
                </a:r>
                <a:r>
                  <a:rPr lang="el-GR" sz="2000" dirty="0" smtClean="0"/>
                  <a:t>.</a:t>
                </a:r>
                <a:endParaRPr lang="en-US" sz="2000" dirty="0" smtClean="0"/>
              </a:p>
              <a:p>
                <a:pPr lvl="1">
                  <a:lnSpc>
                    <a:spcPct val="100000"/>
                  </a:lnSpc>
                </a:pPr>
                <a:r>
                  <a:rPr lang="el-GR" sz="2000" b="1" u="sng" dirty="0" err="1" smtClean="0"/>
                  <a:t>Κατευθυντής</a:t>
                </a:r>
                <a:r>
                  <a:rPr lang="el-GR" sz="2000" b="1" u="sng" dirty="0" smtClean="0"/>
                  <a:t>:</a:t>
                </a:r>
                <a:r>
                  <a:rPr lang="el-GR" sz="2000" b="1" dirty="0" smtClean="0"/>
                  <a:t> </a:t>
                </a:r>
                <a:r>
                  <a:rPr lang="el-GR" sz="2000" dirty="0" smtClean="0"/>
                  <a:t>Το κέρδος </a:t>
                </a:r>
                <a:r>
                  <a:rPr lang="el-GR" sz="2000" dirty="0"/>
                  <a:t>K</a:t>
                </a:r>
                <a:r>
                  <a:rPr lang="en-US" sz="2000" baseline="-25000" dirty="0"/>
                  <a:t>u</a:t>
                </a:r>
                <a:r>
                  <a:rPr lang="el-GR" sz="2000" dirty="0"/>
                  <a:t> στον </a:t>
                </a:r>
                <a:r>
                  <a:rPr lang="el-GR" sz="2000" dirty="0" err="1" smtClean="0"/>
                  <a:t>προσώ</a:t>
                </a:r>
                <a:r>
                  <a:rPr lang="el-GR" sz="2000" dirty="0" smtClean="0"/>
                  <a:t> βρόχο </a:t>
                </a:r>
                <a:r>
                  <a:rPr lang="el-GR" sz="2000" dirty="0"/>
                  <a:t>είναι η κίνηση της μανέτας σε rad ανά ft/sec μεταβολής της ταχύτητας. </a:t>
                </a:r>
                <a:r>
                  <a:rPr lang="el-GR" sz="2000" dirty="0" smtClean="0"/>
                  <a:t>Προσδιορίζεται </a:t>
                </a:r>
                <a:r>
                  <a:rPr lang="el-GR" sz="2000" dirty="0"/>
                  <a:t>σε σχέση με την </a:t>
                </a:r>
                <a:r>
                  <a:rPr lang="el-GR" sz="2000" b="1" dirty="0"/>
                  <a:t>ευστάθεια</a:t>
                </a:r>
                <a:r>
                  <a:rPr lang="el-GR" sz="2000" dirty="0"/>
                  <a:t> του συστήματος κλειστού βρόχου</a:t>
                </a:r>
                <a:r>
                  <a:rPr lang="el-GR" sz="2000" dirty="0" smtClean="0"/>
                  <a:t>.</a:t>
                </a:r>
                <a:endParaRPr lang="en-US" sz="2000" dirty="0" smtClean="0"/>
              </a:p>
              <a:p>
                <a:pPr marL="0" indent="0">
                  <a:lnSpc>
                    <a:spcPct val="100000"/>
                  </a:lnSpc>
                  <a:buNone/>
                </a:pPr>
                <a:r>
                  <a:rPr lang="el-GR" sz="2100" b="1" u="sng" dirty="0" smtClean="0"/>
                  <a:t>Συστήματα </a:t>
                </a:r>
                <a:r>
                  <a:rPr lang="en-GB" sz="2100" b="1" u="sng" dirty="0"/>
                  <a:t>auto </a:t>
                </a:r>
                <a:r>
                  <a:rPr lang="en-GB" sz="2100" b="1" u="sng" dirty="0" smtClean="0"/>
                  <a:t>throttle</a:t>
                </a:r>
                <a:r>
                  <a:rPr lang="el-GR" sz="2100" b="1" u="sng" dirty="0"/>
                  <a:t>:</a:t>
                </a:r>
                <a:r>
                  <a:rPr lang="el-GR" sz="2100" b="1" u="sng" dirty="0" smtClean="0"/>
                  <a:t> </a:t>
                </a:r>
                <a:r>
                  <a:rPr lang="el-GR" sz="2100" dirty="0" smtClean="0"/>
                  <a:t>εμφάνιση </a:t>
                </a:r>
                <a:r>
                  <a:rPr lang="el-GR" sz="2100" b="1" dirty="0" smtClean="0"/>
                  <a:t>υστέρησης </a:t>
                </a:r>
                <a:r>
                  <a:rPr lang="el-GR" sz="2100" b="1" dirty="0"/>
                  <a:t>φάσης </a:t>
                </a:r>
                <a:r>
                  <a:rPr lang="el-GR" sz="2100" b="1" dirty="0" smtClean="0"/>
                  <a:t>270º </a:t>
                </a:r>
                <a:r>
                  <a:rPr lang="el-GR" sz="2100" dirty="0"/>
                  <a:t>λόγω των </a:t>
                </a:r>
                <a:r>
                  <a:rPr lang="el-GR" sz="2100" b="1" dirty="0"/>
                  <a:t>τριών πόλων </a:t>
                </a:r>
                <a:r>
                  <a:rPr lang="el-GR" sz="2100" b="1" dirty="0" smtClean="0"/>
                  <a:t>1ης </a:t>
                </a:r>
                <a:r>
                  <a:rPr lang="el-GR" sz="2100" b="1" dirty="0"/>
                  <a:t>τάξης</a:t>
                </a:r>
                <a:r>
                  <a:rPr lang="el-GR" sz="2100" dirty="0"/>
                  <a:t>. </a:t>
                </a:r>
                <a:r>
                  <a:rPr lang="el-GR" sz="2100" dirty="0" smtClean="0"/>
                  <a:t>Απαιτείται πολύ προσεκτική εξέταση της </a:t>
                </a:r>
                <a:r>
                  <a:rPr lang="el-GR" sz="2100" b="1" dirty="0" smtClean="0"/>
                  <a:t>σχετικής ευστάθειας.</a:t>
                </a:r>
                <a:endParaRPr lang="el-GR"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5"/>
                <a:ext cx="11522075" cy="3456037"/>
              </a:xfrm>
              <a:blipFill rotWithShape="0">
                <a:blip r:embed="rId2"/>
                <a:stretch>
                  <a:fillRect l="-635" t="-882" r="-635"/>
                </a:stretch>
              </a:blipFill>
            </p:spPr>
            <p:txBody>
              <a:bodyPr/>
              <a:lstStyle/>
              <a:p>
                <a:r>
                  <a:rPr lang="el-GR">
                    <a:noFill/>
                  </a:rPr>
                  <a:t> </a:t>
                </a:r>
              </a:p>
            </p:txBody>
          </p:sp>
        </mc:Fallback>
      </mc:AlternateContent>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567608" y="4581574"/>
            <a:ext cx="7344816" cy="2087514"/>
          </a:xfrm>
          <a:prstGeom prst="rect">
            <a:avLst/>
          </a:prstGeom>
          <a:solidFill>
            <a:schemeClr val="bg1"/>
          </a:solidFill>
        </p:spPr>
      </p:pic>
    </p:spTree>
    <p:extLst>
      <p:ext uri="{BB962C8B-B14F-4D97-AF65-F5344CB8AC3E}">
        <p14:creationId xmlns:p14="http://schemas.microsoft.com/office/powerpoint/2010/main" val="249582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ταχύτητας ή αριθμού </a:t>
            </a:r>
            <a:r>
              <a:rPr lang="el-GR" sz="3600" b="1" dirty="0" err="1"/>
              <a:t>Mach</a:t>
            </a:r>
            <a:endParaRPr lang="el-GR" sz="3600" b="1" dirty="0"/>
          </a:p>
        </p:txBody>
      </p:sp>
      <p:sp>
        <p:nvSpPr>
          <p:cNvPr id="3" name="Content Placeholder 2"/>
          <p:cNvSpPr>
            <a:spLocks noGrp="1"/>
          </p:cNvSpPr>
          <p:nvPr>
            <p:ph sz="half" idx="1"/>
          </p:nvPr>
        </p:nvSpPr>
        <p:spPr>
          <a:xfrm>
            <a:off x="334963" y="981076"/>
            <a:ext cx="11522075" cy="1079772"/>
          </a:xfrm>
        </p:spPr>
        <p:txBody>
          <a:bodyPr>
            <a:normAutofit/>
          </a:bodyPr>
          <a:lstStyle/>
          <a:p>
            <a:r>
              <a:rPr lang="el-GR" dirty="0"/>
              <a:t>Εναλλακτικά ή/και παράλληλα, η </a:t>
            </a:r>
            <a:r>
              <a:rPr lang="el-GR" b="1" dirty="0"/>
              <a:t>μέτρηση</a:t>
            </a:r>
            <a:r>
              <a:rPr lang="el-GR" dirty="0"/>
              <a:t> της διαταραχής της </a:t>
            </a:r>
            <a:r>
              <a:rPr lang="el-GR" b="1" dirty="0"/>
              <a:t>ταχύτητας </a:t>
            </a:r>
            <a:r>
              <a:rPr lang="en-US" b="1" dirty="0"/>
              <a:t>u</a:t>
            </a:r>
            <a:r>
              <a:rPr lang="en-US" dirty="0"/>
              <a:t> </a:t>
            </a:r>
            <a:r>
              <a:rPr lang="el-GR" dirty="0"/>
              <a:t>μπορεί να γίνει και μέσω κατάλληλου διαμήκους </a:t>
            </a:r>
            <a:r>
              <a:rPr lang="el-GR" b="1" dirty="0" err="1" smtClean="0"/>
              <a:t>επιταχυνσιόμετρου</a:t>
            </a:r>
            <a:r>
              <a:rPr lang="el-GR" dirty="0" smtClean="0"/>
              <a:t>.</a:t>
            </a:r>
            <a:endParaRPr lang="el-GR" dirty="0"/>
          </a:p>
        </p:txBody>
      </p:sp>
      <p:pic>
        <p:nvPicPr>
          <p:cNvPr id="6" name="Content Placeholder 5"/>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063552" y="2059343"/>
            <a:ext cx="8064896" cy="3024336"/>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34963" y="5157192"/>
            <a:ext cx="11522075" cy="15118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l-GR" sz="2800" dirty="0"/>
              <a:t>Με αντίστοιχη βασική δομή, αλλά και με την </a:t>
            </a:r>
            <a:r>
              <a:rPr lang="el-GR" sz="2800" dirty="0" smtClean="0"/>
              <a:t>πρόσθεση </a:t>
            </a:r>
            <a:r>
              <a:rPr lang="el-GR" sz="2800" b="1" dirty="0" smtClean="0"/>
              <a:t>εσωτερικού </a:t>
            </a:r>
            <a:r>
              <a:rPr lang="el-GR" sz="2800" b="1" dirty="0"/>
              <a:t>βρόχου ανάδρασης του ρυθμού πρόνευσης </a:t>
            </a:r>
            <a:r>
              <a:rPr lang="en-GB" sz="2800" b="1" dirty="0"/>
              <a:t>q</a:t>
            </a:r>
            <a:r>
              <a:rPr lang="el-GR" sz="2800" dirty="0"/>
              <a:t>, μπορεί να υλοποιηθεί η λειτουργία </a:t>
            </a:r>
            <a:r>
              <a:rPr lang="el-GR" sz="2800" b="1" dirty="0"/>
              <a:t>διατήρησης σταθερού αριθμού </a:t>
            </a:r>
            <a:r>
              <a:rPr lang="en-US" sz="2800" b="1" dirty="0"/>
              <a:t>Mach</a:t>
            </a:r>
            <a:r>
              <a:rPr lang="el-GR" sz="2800" dirty="0"/>
              <a:t>.</a:t>
            </a:r>
          </a:p>
        </p:txBody>
      </p:sp>
    </p:spTree>
    <p:extLst>
      <p:ext uri="{BB962C8B-B14F-4D97-AF65-F5344CB8AC3E}">
        <p14:creationId xmlns:p14="http://schemas.microsoft.com/office/powerpoint/2010/main" val="37936075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 y="188913"/>
            <a:ext cx="11522075" cy="647700"/>
          </a:xfrm>
        </p:spPr>
        <p:style>
          <a:lnRef idx="0">
            <a:scrgbClr r="0" g="0" b="0"/>
          </a:lnRef>
          <a:fillRef idx="1003">
            <a:schemeClr val="lt1"/>
          </a:fillRef>
          <a:effectRef idx="0">
            <a:scrgbClr r="0" g="0" b="0"/>
          </a:effectRef>
          <a:fontRef idx="major"/>
        </p:style>
        <p:txBody>
          <a:bodyPr>
            <a:normAutofit/>
          </a:bodyPr>
          <a:lstStyle/>
          <a:p>
            <a:r>
              <a:rPr lang="el-GR" sz="3200" b="1" dirty="0"/>
              <a:t>Εγκάρσιες - διεύθυνσης βασικές λειτουργίες του αυτόματου πιλότου </a:t>
            </a:r>
          </a:p>
        </p:txBody>
      </p:sp>
      <p:sp>
        <p:nvSpPr>
          <p:cNvPr id="3" name="Content Placeholder 2"/>
          <p:cNvSpPr>
            <a:spLocks noGrp="1"/>
          </p:cNvSpPr>
          <p:nvPr>
            <p:ph sz="half" idx="1"/>
          </p:nvPr>
        </p:nvSpPr>
        <p:spPr>
          <a:xfrm>
            <a:off x="334961" y="981075"/>
            <a:ext cx="5689601" cy="3888085"/>
          </a:xfrm>
        </p:spPr>
        <p:txBody>
          <a:bodyPr numCol="1">
            <a:normAutofit fontScale="85000" lnSpcReduction="20000"/>
          </a:bodyPr>
          <a:lstStyle/>
          <a:p>
            <a:pPr marL="0" indent="0">
              <a:lnSpc>
                <a:spcPct val="120000"/>
              </a:lnSpc>
              <a:buNone/>
            </a:pPr>
            <a:r>
              <a:rPr lang="el-GR" u="sng" dirty="0"/>
              <a:t>Π</a:t>
            </a:r>
            <a:r>
              <a:rPr lang="el-GR" u="sng" dirty="0" smtClean="0"/>
              <a:t>ερισσότερα αεροσκάφη:</a:t>
            </a:r>
            <a:r>
              <a:rPr lang="el-GR" dirty="0" smtClean="0"/>
              <a:t> </a:t>
            </a:r>
          </a:p>
          <a:p>
            <a:pPr lvl="1">
              <a:lnSpc>
                <a:spcPct val="120000"/>
              </a:lnSpc>
            </a:pPr>
            <a:r>
              <a:rPr lang="el-GR" sz="2900" b="1" dirty="0" smtClean="0"/>
              <a:t>επιρρεπή </a:t>
            </a:r>
            <a:r>
              <a:rPr lang="el-GR" sz="2900" b="1" dirty="0"/>
              <a:t>σε σπειροειδή αστάθεια</a:t>
            </a:r>
            <a:r>
              <a:rPr lang="el-GR" sz="2900" dirty="0"/>
              <a:t>, </a:t>
            </a:r>
            <a:r>
              <a:rPr lang="el-GR" sz="2900" dirty="0" smtClean="0"/>
              <a:t>είτε</a:t>
            </a:r>
          </a:p>
          <a:p>
            <a:pPr lvl="1">
              <a:lnSpc>
                <a:spcPct val="120000"/>
              </a:lnSpc>
            </a:pPr>
            <a:r>
              <a:rPr lang="el-GR" sz="2900" b="1" dirty="0" smtClean="0"/>
              <a:t>μεγάλες </a:t>
            </a:r>
            <a:r>
              <a:rPr lang="el-GR" sz="2900" b="1" dirty="0"/>
              <a:t>χρονικές σταθερές </a:t>
            </a:r>
            <a:r>
              <a:rPr lang="el-GR" sz="2900" dirty="0" smtClean="0"/>
              <a:t>στις εγκάρσιες μορφές.</a:t>
            </a:r>
          </a:p>
          <a:p>
            <a:pPr marL="0" indent="0">
              <a:lnSpc>
                <a:spcPct val="120000"/>
              </a:lnSpc>
              <a:buNone/>
            </a:pPr>
            <a:r>
              <a:rPr lang="el-GR" b="1" u="sng" dirty="0" smtClean="0"/>
              <a:t>Σχήμα:</a:t>
            </a:r>
            <a:r>
              <a:rPr lang="el-GR" dirty="0" smtClean="0"/>
              <a:t> </a:t>
            </a:r>
            <a:r>
              <a:rPr lang="el-GR" dirty="0"/>
              <a:t>Π</a:t>
            </a:r>
            <a:r>
              <a:rPr lang="el-GR" dirty="0" smtClean="0"/>
              <a:t>αλαιά μορφή</a:t>
            </a:r>
            <a:r>
              <a:rPr lang="en-GB" dirty="0" smtClean="0"/>
              <a:t> </a:t>
            </a:r>
            <a:r>
              <a:rPr lang="el-GR" dirty="0" smtClean="0"/>
              <a:t>αυτόματων πιλότων </a:t>
            </a:r>
            <a:r>
              <a:rPr lang="el-GR" b="1" dirty="0" smtClean="0"/>
              <a:t>διατήρησης πορείας</a:t>
            </a:r>
            <a:r>
              <a:rPr lang="el-GR" dirty="0" smtClean="0"/>
              <a:t>. Περιορισμένων δυνατότητων </a:t>
            </a:r>
            <a:r>
              <a:rPr lang="el-GR" dirty="0"/>
              <a:t>σε </a:t>
            </a:r>
            <a:r>
              <a:rPr lang="el-GR" dirty="0" smtClean="0"/>
              <a:t>ελιγμούς και αδυναμία αντιμετώπισης της </a:t>
            </a:r>
            <a:r>
              <a:rPr lang="el-GR" b="1" dirty="0" smtClean="0"/>
              <a:t>χαμηλής απόσβεσης </a:t>
            </a:r>
            <a:r>
              <a:rPr lang="el-GR" dirty="0"/>
              <a:t>της </a:t>
            </a:r>
            <a:r>
              <a:rPr lang="el-GR" b="1" dirty="0"/>
              <a:t>Ολλανδικής περιστροφής</a:t>
            </a:r>
            <a:r>
              <a:rPr lang="el-GR" dirty="0" smtClean="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2601" y="4869160"/>
            <a:ext cx="5986796" cy="1799928"/>
          </a:xfrm>
          <a:prstGeom prst="rect">
            <a:avLst/>
          </a:prstGeom>
          <a:solidFill>
            <a:schemeClr val="bg1"/>
          </a:solidFill>
        </p:spPr>
      </p:pic>
      <p:sp>
        <p:nvSpPr>
          <p:cNvPr id="4" name="Rectangle 3"/>
          <p:cNvSpPr/>
          <p:nvPr/>
        </p:nvSpPr>
        <p:spPr>
          <a:xfrm>
            <a:off x="6167438" y="981074"/>
            <a:ext cx="5689600" cy="3785652"/>
          </a:xfrm>
          <a:prstGeom prst="rect">
            <a:avLst/>
          </a:prstGeom>
        </p:spPr>
        <p:txBody>
          <a:bodyPr wrap="square">
            <a:spAutoFit/>
          </a:bodyPr>
          <a:lstStyle/>
          <a:p>
            <a:pPr>
              <a:lnSpc>
                <a:spcPct val="120000"/>
              </a:lnSpc>
            </a:pPr>
            <a:r>
              <a:rPr lang="el-GR" sz="2000" b="1" u="sng" dirty="0"/>
              <a:t>Σύγχρονοι αυτόματοι πιλότοι:</a:t>
            </a:r>
            <a:r>
              <a:rPr lang="el-GR" sz="2000" b="1" dirty="0"/>
              <a:t> </a:t>
            </a:r>
            <a:endParaRPr lang="el-GR" sz="2000" b="1" dirty="0" smtClean="0"/>
          </a:p>
          <a:p>
            <a:pPr marL="342900" indent="-342900">
              <a:lnSpc>
                <a:spcPct val="120000"/>
              </a:lnSpc>
              <a:buFont typeface="Arial" panose="020B0604020202020204" pitchFamily="34" charset="0"/>
              <a:buChar char="•"/>
            </a:pPr>
            <a:r>
              <a:rPr lang="el-GR" sz="2000" dirty="0" smtClean="0"/>
              <a:t>Πιο σύνθετοι.</a:t>
            </a:r>
          </a:p>
          <a:p>
            <a:pPr marL="342900" indent="-342900">
              <a:lnSpc>
                <a:spcPct val="120000"/>
              </a:lnSpc>
              <a:buFont typeface="Arial" panose="020B0604020202020204" pitchFamily="34" charset="0"/>
              <a:buChar char="•"/>
            </a:pPr>
            <a:r>
              <a:rPr lang="el-GR" sz="2000" b="1" dirty="0" smtClean="0"/>
              <a:t>Ταυτόχρονος έλεγχος πηδαλίων περιστροφής και διεύθυνσης.</a:t>
            </a:r>
            <a:endParaRPr lang="el-GR" sz="2000" dirty="0" smtClean="0"/>
          </a:p>
          <a:p>
            <a:pPr marL="342900" indent="-342900">
              <a:lnSpc>
                <a:spcPct val="120000"/>
              </a:lnSpc>
              <a:buFont typeface="Arial" panose="020B0604020202020204" pitchFamily="34" charset="0"/>
              <a:buChar char="•"/>
            </a:pPr>
            <a:r>
              <a:rPr lang="el-GR" sz="2000" dirty="0"/>
              <a:t>Π</a:t>
            </a:r>
            <a:r>
              <a:rPr lang="el-GR" sz="2000" dirty="0" smtClean="0"/>
              <a:t>ολλές </a:t>
            </a:r>
            <a:r>
              <a:rPr lang="el-GR" sz="2000" dirty="0"/>
              <a:t>μορφές βρόχων εσωτερικής ανάδρασης των αντίστοιχων ρυθμών μεταβολής των γωνιών.</a:t>
            </a:r>
          </a:p>
          <a:p>
            <a:pPr>
              <a:lnSpc>
                <a:spcPct val="120000"/>
              </a:lnSpc>
            </a:pPr>
            <a:r>
              <a:rPr lang="el-GR" sz="2000" b="1" u="sng" dirty="0"/>
              <a:t>Βασικοί αυτόματοι </a:t>
            </a:r>
            <a:r>
              <a:rPr lang="el-GR" sz="2000" b="1" u="sng" dirty="0" smtClean="0"/>
              <a:t>πιλότοι:</a:t>
            </a:r>
            <a:endParaRPr lang="el-GR" sz="2000" b="1" u="sng" dirty="0"/>
          </a:p>
          <a:p>
            <a:pPr marL="914400" lvl="1" indent="-457200">
              <a:lnSpc>
                <a:spcPct val="120000"/>
              </a:lnSpc>
              <a:buFont typeface="Arial" panose="020B0604020202020204" pitchFamily="34" charset="0"/>
              <a:buChar char="•"/>
            </a:pPr>
            <a:r>
              <a:rPr lang="el-GR" sz="2000" dirty="0"/>
              <a:t>Διατήρηση γωνίας περιστροφής</a:t>
            </a:r>
          </a:p>
          <a:p>
            <a:pPr marL="914400" lvl="1" indent="-457200">
              <a:lnSpc>
                <a:spcPct val="120000"/>
              </a:lnSpc>
              <a:buFont typeface="Arial" panose="020B0604020202020204" pitchFamily="34" charset="0"/>
              <a:buChar char="•"/>
            </a:pPr>
            <a:r>
              <a:rPr lang="el-GR" sz="2000" dirty="0"/>
              <a:t>Συντονισμένος ελιγμός στροφής</a:t>
            </a:r>
          </a:p>
          <a:p>
            <a:pPr marL="914400" lvl="1" indent="-457200">
              <a:lnSpc>
                <a:spcPct val="120000"/>
              </a:lnSpc>
              <a:buFont typeface="Arial" panose="020B0604020202020204" pitchFamily="34" charset="0"/>
              <a:buChar char="•"/>
            </a:pPr>
            <a:r>
              <a:rPr lang="el-GR" sz="2000" dirty="0"/>
              <a:t>Διατήρηση γωνίας διεύθυνσης (πορείας)</a:t>
            </a:r>
          </a:p>
        </p:txBody>
      </p:sp>
    </p:spTree>
    <p:extLst>
      <p:ext uri="{BB962C8B-B14F-4D97-AF65-F5344CB8AC3E}">
        <p14:creationId xmlns:p14="http://schemas.microsoft.com/office/powerpoint/2010/main" val="2535163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246" y="188913"/>
            <a:ext cx="11517791" cy="647700"/>
          </a:xfrm>
        </p:spPr>
        <p:style>
          <a:lnRef idx="0">
            <a:scrgbClr r="0" g="0" b="0"/>
          </a:lnRef>
          <a:fillRef idx="1003">
            <a:schemeClr val="lt1"/>
          </a:fillRef>
          <a:effectRef idx="0">
            <a:scrgbClr r="0" g="0" b="0"/>
          </a:effectRef>
          <a:fontRef idx="major"/>
        </p:style>
        <p:txBody>
          <a:bodyPr>
            <a:normAutofit/>
          </a:bodyPr>
          <a:lstStyle/>
          <a:p>
            <a:r>
              <a:rPr lang="el-GR" sz="3600" b="1" dirty="0"/>
              <a:t>Διατήρηση γωνίας περιστροφής</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9246" y="981075"/>
                <a:ext cx="11517792" cy="5688013"/>
              </a:xfrm>
            </p:spPr>
            <p:txBody>
              <a:bodyPr>
                <a:normAutofit fontScale="92500"/>
              </a:bodyPr>
              <a:lstStyle/>
              <a:p>
                <a:pPr>
                  <a:lnSpc>
                    <a:spcPct val="120000"/>
                  </a:lnSpc>
                </a:pPr>
                <a:r>
                  <a:rPr lang="el-GR" dirty="0"/>
                  <a:t>Η πλήρης </a:t>
                </a:r>
                <a:r>
                  <a:rPr lang="el-GR" dirty="0" smtClean="0"/>
                  <a:t>ΣΜ της </a:t>
                </a:r>
                <a:r>
                  <a:rPr lang="el-GR" dirty="0"/>
                  <a:t>γωνίας περιστροφής φ ως προς </a:t>
                </a:r>
                <a:r>
                  <a:rPr lang="el-GR" dirty="0" smtClean="0"/>
                  <a:t>την εκτροπή δ</a:t>
                </a:r>
                <a:r>
                  <a:rPr lang="en-US" baseline="-25000" dirty="0"/>
                  <a:t>a</a:t>
                </a:r>
                <a:r>
                  <a:rPr lang="el-GR" dirty="0"/>
                  <a:t> των πηδαλίων κλίσης </a:t>
                </a:r>
                <a:r>
                  <a:rPr lang="el-GR" dirty="0" smtClean="0"/>
                  <a:t>:</a:t>
                </a:r>
                <a:endParaRPr lang="el-GR" i="1" dirty="0" smtClean="0"/>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l-GR" i="1">
                              <a:latin typeface="Cambria Math" panose="02040503050406030204" pitchFamily="18" charset="0"/>
                            </a:rPr>
                          </m:ctrlPr>
                        </m:fPr>
                        <m:num>
                          <m:r>
                            <m:rPr>
                              <m:sty m:val="p"/>
                            </m:rPr>
                            <a:rPr lang="en-US">
                              <a:latin typeface="Cambria Math" panose="02040503050406030204" pitchFamily="18" charset="0"/>
                            </a:rPr>
                            <m:t>φ</m:t>
                          </m:r>
                          <m:d>
                            <m:dPr>
                              <m:ctrlPr>
                                <a:rPr lang="el-GR" i="1">
                                  <a:latin typeface="Cambria Math" panose="02040503050406030204" pitchFamily="18" charset="0"/>
                                </a:rPr>
                              </m:ctrlPr>
                            </m:dPr>
                            <m:e>
                              <m:r>
                                <m:rPr>
                                  <m:sty m:val="p"/>
                                </m:rPr>
                                <a:rPr lang="en-US">
                                  <a:latin typeface="Cambria Math" panose="02040503050406030204" pitchFamily="18" charset="0"/>
                                </a:rPr>
                                <m:t>s</m:t>
                              </m:r>
                            </m:e>
                          </m:d>
                        </m:num>
                        <m:den>
                          <m:sSub>
                            <m:sSubPr>
                              <m:ctrlPr>
                                <a:rPr lang="el-GR" i="1">
                                  <a:latin typeface="Cambria Math" panose="02040503050406030204" pitchFamily="18" charset="0"/>
                                </a:rPr>
                              </m:ctrlPr>
                            </m:sSubPr>
                            <m:e>
                              <m:r>
                                <m:rPr>
                                  <m:sty m:val="p"/>
                                </m:rPr>
                                <a:rPr lang="el-GR">
                                  <a:latin typeface="Cambria Math" panose="02040503050406030204" pitchFamily="18" charset="0"/>
                                </a:rPr>
                                <m:t>δ</m:t>
                              </m:r>
                            </m:e>
                            <m:sub>
                              <m:r>
                                <m:rPr>
                                  <m:sty m:val="p"/>
                                </m:rPr>
                                <a:rPr lang="en-US">
                                  <a:latin typeface="Cambria Math" panose="02040503050406030204" pitchFamily="18" charset="0"/>
                                </a:rPr>
                                <m:t>a</m:t>
                              </m:r>
                            </m:sub>
                          </m:sSub>
                          <m:d>
                            <m:dPr>
                              <m:ctrlPr>
                                <a:rPr lang="el-GR" i="1">
                                  <a:latin typeface="Cambria Math" panose="02040503050406030204" pitchFamily="18" charset="0"/>
                                </a:rPr>
                              </m:ctrlPr>
                            </m:dPr>
                            <m:e>
                              <m:r>
                                <m:rPr>
                                  <m:sty m:val="p"/>
                                </m:rPr>
                                <a:rPr lang="en-US">
                                  <a:latin typeface="Cambria Math" panose="02040503050406030204" pitchFamily="18" charset="0"/>
                                </a:rPr>
                                <m:t>s</m:t>
                              </m:r>
                            </m:e>
                          </m:d>
                        </m:den>
                      </m:f>
                      <m:r>
                        <a:rPr lang="en-US">
                          <a:latin typeface="Cambria Math" panose="02040503050406030204" pitchFamily="18" charset="0"/>
                        </a:rPr>
                        <m:t>=</m:t>
                      </m:r>
                      <m:f>
                        <m:fPr>
                          <m:ctrlPr>
                            <a:rPr lang="el-GR" i="1">
                              <a:latin typeface="Cambria Math" panose="02040503050406030204" pitchFamily="18" charset="0"/>
                            </a:rPr>
                          </m:ctrlPr>
                        </m:fPr>
                        <m:num>
                          <m:sSubSup>
                            <m:sSubSupPr>
                              <m:ctrlPr>
                                <a:rPr lang="el-GR" i="1">
                                  <a:latin typeface="Cambria Math" panose="02040503050406030204" pitchFamily="18" charset="0"/>
                                </a:rPr>
                              </m:ctrlPr>
                            </m:sSubSupPr>
                            <m:e>
                              <m:r>
                                <m:rPr>
                                  <m:sty m:val="p"/>
                                </m:rPr>
                                <a:rPr lang="en-US">
                                  <a:latin typeface="Cambria Math" panose="02040503050406030204" pitchFamily="18" charset="0"/>
                                </a:rPr>
                                <m:t>N</m:t>
                              </m:r>
                            </m:e>
                            <m:sub>
                              <m:sSub>
                                <m:sSubPr>
                                  <m:ctrlPr>
                                    <a:rPr lang="el-GR" i="1">
                                      <a:latin typeface="Cambria Math" panose="02040503050406030204" pitchFamily="18" charset="0"/>
                                    </a:rPr>
                                  </m:ctrlPr>
                                </m:sSubPr>
                                <m:e>
                                  <m:r>
                                    <m:rPr>
                                      <m:sty m:val="p"/>
                                    </m:rPr>
                                    <a:rPr lang="el-GR">
                                      <a:latin typeface="Cambria Math" panose="02040503050406030204" pitchFamily="18" charset="0"/>
                                    </a:rPr>
                                    <m:t>δ</m:t>
                                  </m:r>
                                </m:e>
                                <m:sub>
                                  <m:r>
                                    <m:rPr>
                                      <m:sty m:val="p"/>
                                    </m:rPr>
                                    <a:rPr lang="el-GR">
                                      <a:latin typeface="Cambria Math" panose="02040503050406030204" pitchFamily="18" charset="0"/>
                                    </a:rPr>
                                    <m:t>a</m:t>
                                  </m:r>
                                </m:sub>
                              </m:sSub>
                            </m:sub>
                            <m:sup>
                              <m:r>
                                <m:rPr>
                                  <m:sty m:val="p"/>
                                </m:rPr>
                                <a:rPr lang="en-US">
                                  <a:latin typeface="Cambria Math" panose="02040503050406030204" pitchFamily="18" charset="0"/>
                                </a:rPr>
                                <m:t>φ</m:t>
                              </m:r>
                            </m:sup>
                          </m:sSubSup>
                          <m:d>
                            <m:dPr>
                              <m:ctrlPr>
                                <a:rPr lang="el-GR" i="1">
                                  <a:latin typeface="Cambria Math" panose="02040503050406030204" pitchFamily="18" charset="0"/>
                                </a:rPr>
                              </m:ctrlPr>
                            </m:dPr>
                            <m:e>
                              <m:r>
                                <m:rPr>
                                  <m:sty m:val="p"/>
                                </m:rPr>
                                <a:rPr lang="el-GR">
                                  <a:latin typeface="Cambria Math" panose="02040503050406030204" pitchFamily="18" charset="0"/>
                                </a:rPr>
                                <m:t>s</m:t>
                              </m:r>
                            </m:e>
                          </m:d>
                        </m:num>
                        <m:den>
                          <m:r>
                            <m:rPr>
                              <m:sty m:val="p"/>
                            </m:rPr>
                            <a:rPr lang="el-GR">
                              <a:latin typeface="Cambria Math" panose="02040503050406030204" pitchFamily="18" charset="0"/>
                            </a:rPr>
                            <m:t>Δ</m:t>
                          </m:r>
                          <m:d>
                            <m:dPr>
                              <m:ctrlPr>
                                <a:rPr lang="el-GR" i="1">
                                  <a:latin typeface="Cambria Math" panose="02040503050406030204" pitchFamily="18" charset="0"/>
                                </a:rPr>
                              </m:ctrlPr>
                            </m:dPr>
                            <m:e>
                              <m:r>
                                <m:rPr>
                                  <m:sty m:val="p"/>
                                </m:rPr>
                                <a:rPr lang="en-US">
                                  <a:latin typeface="Cambria Math" panose="02040503050406030204" pitchFamily="18" charset="0"/>
                                </a:rPr>
                                <m:t>s</m:t>
                              </m:r>
                            </m:e>
                          </m:d>
                        </m:den>
                      </m:f>
                      <m:r>
                        <a:rPr lang="el-GR">
                          <a:latin typeface="Cambria Math" panose="02040503050406030204" pitchFamily="18" charset="0"/>
                        </a:rPr>
                        <m:t>=</m:t>
                      </m:r>
                      <m:f>
                        <m:fPr>
                          <m:ctrlPr>
                            <a:rPr lang="el-GR" i="1">
                              <a:latin typeface="Cambria Math" panose="02040503050406030204" pitchFamily="18" charset="0"/>
                            </a:rPr>
                          </m:ctrlPr>
                        </m:fPr>
                        <m:num>
                          <m:sSub>
                            <m:sSubPr>
                              <m:ctrlPr>
                                <a:rPr lang="el-GR" i="1">
                                  <a:latin typeface="Cambria Math" panose="02040503050406030204" pitchFamily="18" charset="0"/>
                                </a:rPr>
                              </m:ctrlPr>
                            </m:sSubPr>
                            <m:e>
                              <m:r>
                                <m:rPr>
                                  <m:sty m:val="p"/>
                                </m:rPr>
                                <a:rPr lang="el-GR">
                                  <a:latin typeface="Cambria Math" panose="02040503050406030204" pitchFamily="18" charset="0"/>
                                </a:rPr>
                                <m:t>k</m:t>
                              </m:r>
                            </m:e>
                            <m:sub>
                              <m:r>
                                <m:rPr>
                                  <m:sty m:val="p"/>
                                </m:rPr>
                                <a:rPr lang="el-GR">
                                  <a:latin typeface="Cambria Math" panose="02040503050406030204" pitchFamily="18" charset="0"/>
                                </a:rPr>
                                <m:t>φ</m:t>
                              </m:r>
                            </m:sub>
                          </m:sSub>
                          <m:r>
                            <a:rPr lang="en-US">
                              <a:latin typeface="Cambria Math" panose="02040503050406030204" pitchFamily="18" charset="0"/>
                            </a:rPr>
                            <m:t>(</m:t>
                          </m:r>
                          <m:sSup>
                            <m:sSupPr>
                              <m:ctrlPr>
                                <a:rPr lang="el-GR"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a:rPr lang="el-GR">
                              <a:latin typeface="Cambria Math" panose="02040503050406030204" pitchFamily="18" charset="0"/>
                            </a:rPr>
                            <m:t>+2</m:t>
                          </m:r>
                          <m:sSub>
                            <m:sSubPr>
                              <m:ctrlPr>
                                <a:rPr lang="el-GR" i="1">
                                  <a:latin typeface="Cambria Math" panose="02040503050406030204" pitchFamily="18" charset="0"/>
                                </a:rPr>
                              </m:ctrlPr>
                            </m:sSubPr>
                            <m:e>
                              <m:r>
                                <m:rPr>
                                  <m:sty m:val="p"/>
                                </m:rPr>
                                <a:rPr lang="el-GR">
                                  <a:latin typeface="Cambria Math" panose="02040503050406030204" pitchFamily="18" charset="0"/>
                                </a:rPr>
                                <m:t>ζ</m:t>
                              </m:r>
                            </m:e>
                            <m:sub>
                              <m:r>
                                <m:rPr>
                                  <m:sty m:val="p"/>
                                </m:rPr>
                                <a:rPr lang="en-US">
                                  <a:latin typeface="Cambria Math" panose="02040503050406030204" pitchFamily="18" charset="0"/>
                                </a:rPr>
                                <m:t>φ</m:t>
                              </m:r>
                            </m:sub>
                          </m:sSub>
                          <m:sSub>
                            <m:sSubPr>
                              <m:ctrlPr>
                                <a:rPr lang="el-GR" i="1">
                                  <a:latin typeface="Cambria Math" panose="02040503050406030204" pitchFamily="18" charset="0"/>
                                </a:rPr>
                              </m:ctrlPr>
                            </m:sSubPr>
                            <m:e>
                              <m:r>
                                <m:rPr>
                                  <m:sty m:val="p"/>
                                </m:rPr>
                                <a:rPr lang="el-GR">
                                  <a:latin typeface="Cambria Math" panose="02040503050406030204" pitchFamily="18" charset="0"/>
                                </a:rPr>
                                <m:t>ω</m:t>
                              </m:r>
                            </m:e>
                            <m:sub>
                              <m:r>
                                <m:rPr>
                                  <m:sty m:val="p"/>
                                </m:rPr>
                                <a:rPr lang="en-US">
                                  <a:latin typeface="Cambria Math" panose="02040503050406030204" pitchFamily="18" charset="0"/>
                                </a:rPr>
                                <m:t>φ</m:t>
                              </m:r>
                            </m:sub>
                          </m:sSub>
                          <m:r>
                            <m:rPr>
                              <m:sty m:val="p"/>
                            </m:rPr>
                            <a:rPr lang="el-GR">
                              <a:latin typeface="Cambria Math" panose="02040503050406030204" pitchFamily="18" charset="0"/>
                            </a:rPr>
                            <m:t>s</m:t>
                          </m:r>
                          <m:r>
                            <a:rPr lang="el-GR">
                              <a:latin typeface="Cambria Math" panose="02040503050406030204" pitchFamily="18" charset="0"/>
                            </a:rPr>
                            <m:t>+</m:t>
                          </m:r>
                          <m:sSubSup>
                            <m:sSubSupPr>
                              <m:ctrlPr>
                                <a:rPr lang="el-GR" i="1">
                                  <a:latin typeface="Cambria Math" panose="02040503050406030204" pitchFamily="18" charset="0"/>
                                </a:rPr>
                              </m:ctrlPr>
                            </m:sSubSupPr>
                            <m:e>
                              <m:r>
                                <m:rPr>
                                  <m:sty m:val="p"/>
                                </m:rPr>
                                <a:rPr lang="el-GR">
                                  <a:latin typeface="Cambria Math" panose="02040503050406030204" pitchFamily="18" charset="0"/>
                                </a:rPr>
                                <m:t>ω</m:t>
                              </m:r>
                            </m:e>
                            <m:sub>
                              <m:r>
                                <m:rPr>
                                  <m:sty m:val="p"/>
                                </m:rPr>
                                <a:rPr lang="en-US">
                                  <a:latin typeface="Cambria Math" panose="02040503050406030204" pitchFamily="18" charset="0"/>
                                </a:rPr>
                                <m:t>φ</m:t>
                              </m:r>
                            </m:sub>
                            <m:sup>
                              <m:r>
                                <a:rPr lang="en-US">
                                  <a:latin typeface="Cambria Math" panose="02040503050406030204" pitchFamily="18" charset="0"/>
                                </a:rPr>
                                <m:t>2</m:t>
                              </m:r>
                            </m:sup>
                          </m:sSubSup>
                          <m:r>
                            <a:rPr lang="en-US">
                              <a:latin typeface="Cambria Math" panose="02040503050406030204" pitchFamily="18" charset="0"/>
                            </a:rPr>
                            <m:t>)</m:t>
                          </m:r>
                        </m:num>
                        <m:den>
                          <m:r>
                            <a:rPr lang="el-GR">
                              <a:latin typeface="Cambria Math" panose="02040503050406030204" pitchFamily="18" charset="0"/>
                            </a:rPr>
                            <m:t>(</m:t>
                          </m:r>
                          <m:r>
                            <m:rPr>
                              <m:sty m:val="p"/>
                            </m:rPr>
                            <a:rPr lang="el-GR">
                              <a:latin typeface="Cambria Math" panose="02040503050406030204" pitchFamily="18" charset="0"/>
                            </a:rPr>
                            <m:t>s</m:t>
                          </m:r>
                          <m:r>
                            <a:rPr lang="el-GR">
                              <a:latin typeface="Cambria Math" panose="02040503050406030204" pitchFamily="18" charset="0"/>
                            </a:rPr>
                            <m:t>+1/</m:t>
                          </m:r>
                          <m:sSub>
                            <m:sSubPr>
                              <m:ctrlPr>
                                <a:rPr lang="el-GR" i="1">
                                  <a:latin typeface="Cambria Math" panose="02040503050406030204" pitchFamily="18" charset="0"/>
                                </a:rPr>
                              </m:ctrlPr>
                            </m:sSubPr>
                            <m:e>
                              <m:r>
                                <m:rPr>
                                  <m:sty m:val="p"/>
                                </m:rPr>
                                <a:rPr lang="el-GR">
                                  <a:latin typeface="Cambria Math" panose="02040503050406030204" pitchFamily="18" charset="0"/>
                                </a:rPr>
                                <m:t>T</m:t>
                              </m:r>
                            </m:e>
                            <m:sub>
                              <m:r>
                                <m:rPr>
                                  <m:sty m:val="p"/>
                                </m:rPr>
                                <a:rPr lang="el-GR">
                                  <a:latin typeface="Cambria Math" panose="02040503050406030204" pitchFamily="18" charset="0"/>
                                </a:rPr>
                                <m:t>s</m:t>
                              </m:r>
                            </m:sub>
                          </m:sSub>
                          <m:r>
                            <a:rPr lang="el-GR">
                              <a:latin typeface="Cambria Math" panose="02040503050406030204" pitchFamily="18" charset="0"/>
                            </a:rPr>
                            <m:t>)(</m:t>
                          </m:r>
                          <m:r>
                            <m:rPr>
                              <m:sty m:val="p"/>
                            </m:rPr>
                            <a:rPr lang="el-GR">
                              <a:latin typeface="Cambria Math" panose="02040503050406030204" pitchFamily="18" charset="0"/>
                            </a:rPr>
                            <m:t>s</m:t>
                          </m:r>
                          <m:r>
                            <a:rPr lang="el-GR">
                              <a:latin typeface="Cambria Math" panose="02040503050406030204" pitchFamily="18" charset="0"/>
                            </a:rPr>
                            <m:t>+1/</m:t>
                          </m:r>
                          <m:sSub>
                            <m:sSubPr>
                              <m:ctrlPr>
                                <a:rPr lang="el-GR" i="1">
                                  <a:latin typeface="Cambria Math" panose="02040503050406030204" pitchFamily="18" charset="0"/>
                                </a:rPr>
                              </m:ctrlPr>
                            </m:sSubPr>
                            <m:e>
                              <m:r>
                                <m:rPr>
                                  <m:sty m:val="p"/>
                                </m:rPr>
                                <a:rPr lang="el-GR">
                                  <a:latin typeface="Cambria Math" panose="02040503050406030204" pitchFamily="18" charset="0"/>
                                </a:rPr>
                                <m:t>T</m:t>
                              </m:r>
                            </m:e>
                            <m:sub>
                              <m:r>
                                <m:rPr>
                                  <m:sty m:val="p"/>
                                </m:rPr>
                                <a:rPr lang="el-GR">
                                  <a:latin typeface="Cambria Math" panose="02040503050406030204" pitchFamily="18" charset="0"/>
                                </a:rPr>
                                <m:t>r</m:t>
                              </m:r>
                            </m:sub>
                          </m:sSub>
                          <m:r>
                            <a:rPr lang="el-GR">
                              <a:latin typeface="Cambria Math" panose="02040503050406030204" pitchFamily="18" charset="0"/>
                            </a:rPr>
                            <m:t>)</m:t>
                          </m:r>
                          <m:r>
                            <a:rPr lang="en-US">
                              <a:latin typeface="Cambria Math" panose="02040503050406030204" pitchFamily="18" charset="0"/>
                            </a:rPr>
                            <m:t>(</m:t>
                          </m:r>
                          <m:sSup>
                            <m:sSupPr>
                              <m:ctrlPr>
                                <a:rPr lang="el-GR" i="1">
                                  <a:latin typeface="Cambria Math" panose="02040503050406030204" pitchFamily="18" charset="0"/>
                                </a:rPr>
                              </m:ctrlPr>
                            </m:sSupPr>
                            <m:e>
                              <m:r>
                                <m:rPr>
                                  <m:sty m:val="p"/>
                                </m:rPr>
                                <a:rPr lang="en-US">
                                  <a:latin typeface="Cambria Math" panose="02040503050406030204" pitchFamily="18" charset="0"/>
                                </a:rPr>
                                <m:t>s</m:t>
                              </m:r>
                            </m:e>
                            <m:sup>
                              <m:r>
                                <a:rPr lang="en-US">
                                  <a:latin typeface="Cambria Math" panose="02040503050406030204" pitchFamily="18" charset="0"/>
                                </a:rPr>
                                <m:t>2</m:t>
                              </m:r>
                            </m:sup>
                          </m:sSup>
                          <m:r>
                            <a:rPr lang="el-GR">
                              <a:latin typeface="Cambria Math" panose="02040503050406030204" pitchFamily="18" charset="0"/>
                            </a:rPr>
                            <m:t>+2</m:t>
                          </m:r>
                          <m:sSub>
                            <m:sSubPr>
                              <m:ctrlPr>
                                <a:rPr lang="el-GR" i="1">
                                  <a:latin typeface="Cambria Math" panose="02040503050406030204" pitchFamily="18" charset="0"/>
                                </a:rPr>
                              </m:ctrlPr>
                            </m:sSubPr>
                            <m:e>
                              <m:r>
                                <m:rPr>
                                  <m:sty m:val="p"/>
                                </m:rPr>
                                <a:rPr lang="el-GR">
                                  <a:latin typeface="Cambria Math" panose="02040503050406030204" pitchFamily="18" charset="0"/>
                                </a:rPr>
                                <m:t>ζ</m:t>
                              </m:r>
                            </m:e>
                            <m:sub>
                              <m:r>
                                <m:rPr>
                                  <m:sty m:val="p"/>
                                </m:rPr>
                                <a:rPr lang="en-US">
                                  <a:latin typeface="Cambria Math" panose="02040503050406030204" pitchFamily="18" charset="0"/>
                                </a:rPr>
                                <m:t>d</m:t>
                              </m:r>
                            </m:sub>
                          </m:sSub>
                          <m:sSub>
                            <m:sSubPr>
                              <m:ctrlPr>
                                <a:rPr lang="el-GR" i="1">
                                  <a:latin typeface="Cambria Math" panose="02040503050406030204" pitchFamily="18" charset="0"/>
                                </a:rPr>
                              </m:ctrlPr>
                            </m:sSubPr>
                            <m:e>
                              <m:r>
                                <m:rPr>
                                  <m:sty m:val="p"/>
                                </m:rPr>
                                <a:rPr lang="el-GR">
                                  <a:latin typeface="Cambria Math" panose="02040503050406030204" pitchFamily="18" charset="0"/>
                                </a:rPr>
                                <m:t>ω</m:t>
                              </m:r>
                            </m:e>
                            <m:sub>
                              <m:r>
                                <m:rPr>
                                  <m:sty m:val="p"/>
                                </m:rPr>
                                <a:rPr lang="en-US">
                                  <a:latin typeface="Cambria Math" panose="02040503050406030204" pitchFamily="18" charset="0"/>
                                </a:rPr>
                                <m:t>d</m:t>
                              </m:r>
                            </m:sub>
                          </m:sSub>
                          <m:r>
                            <m:rPr>
                              <m:sty m:val="p"/>
                            </m:rPr>
                            <a:rPr lang="el-GR">
                              <a:latin typeface="Cambria Math" panose="02040503050406030204" pitchFamily="18" charset="0"/>
                            </a:rPr>
                            <m:t>s</m:t>
                          </m:r>
                          <m:r>
                            <a:rPr lang="el-GR">
                              <a:latin typeface="Cambria Math" panose="02040503050406030204" pitchFamily="18" charset="0"/>
                            </a:rPr>
                            <m:t>+</m:t>
                          </m:r>
                          <m:sSubSup>
                            <m:sSubSupPr>
                              <m:ctrlPr>
                                <a:rPr lang="el-GR" i="1">
                                  <a:latin typeface="Cambria Math" panose="02040503050406030204" pitchFamily="18" charset="0"/>
                                </a:rPr>
                              </m:ctrlPr>
                            </m:sSubSupPr>
                            <m:e>
                              <m:r>
                                <m:rPr>
                                  <m:sty m:val="p"/>
                                </m:rPr>
                                <a:rPr lang="el-GR">
                                  <a:latin typeface="Cambria Math" panose="02040503050406030204" pitchFamily="18" charset="0"/>
                                </a:rPr>
                                <m:t>ω</m:t>
                              </m:r>
                            </m:e>
                            <m:sub>
                              <m:r>
                                <m:rPr>
                                  <m:sty m:val="p"/>
                                </m:rPr>
                                <a:rPr lang="en-US">
                                  <a:latin typeface="Cambria Math" panose="02040503050406030204" pitchFamily="18" charset="0"/>
                                </a:rPr>
                                <m:t>d</m:t>
                              </m:r>
                            </m:sub>
                            <m:sup>
                              <m:r>
                                <a:rPr lang="en-US">
                                  <a:latin typeface="Cambria Math" panose="02040503050406030204" pitchFamily="18" charset="0"/>
                                </a:rPr>
                                <m:t>2</m:t>
                              </m:r>
                            </m:sup>
                          </m:sSubSup>
                          <m:r>
                            <a:rPr lang="en-US">
                              <a:latin typeface="Cambria Math" panose="02040503050406030204" pitchFamily="18" charset="0"/>
                            </a:rPr>
                            <m:t>)</m:t>
                          </m:r>
                        </m:den>
                      </m:f>
                    </m:oMath>
                  </m:oMathPara>
                </a14:m>
                <a:endParaRPr lang="el-GR" dirty="0" smtClean="0"/>
              </a:p>
              <a:p>
                <a:pPr>
                  <a:lnSpc>
                    <a:spcPct val="120000"/>
                  </a:lnSpc>
                </a:pPr>
                <a:r>
                  <a:rPr lang="el-GR" dirty="0" smtClean="0"/>
                  <a:t>Η προσεγγιστική ΣΜ του </a:t>
                </a:r>
                <a:r>
                  <a:rPr lang="el-GR" dirty="0"/>
                  <a:t>ρυθμού περιστροφής p ως προς ως προς </a:t>
                </a:r>
                <a:r>
                  <a:rPr lang="el-GR" dirty="0" smtClean="0"/>
                  <a:t>την εκτροπή </a:t>
                </a:r>
                <a:r>
                  <a:rPr lang="el-GR" dirty="0"/>
                  <a:t>δ</a:t>
                </a:r>
                <a:r>
                  <a:rPr lang="en-US" baseline="-25000" dirty="0"/>
                  <a:t>a</a:t>
                </a:r>
                <a:r>
                  <a:rPr lang="el-GR" dirty="0"/>
                  <a:t> των πηδαλίων </a:t>
                </a:r>
                <a:r>
                  <a:rPr lang="el-GR" dirty="0" smtClean="0"/>
                  <a:t>κλίσης:</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l-GR" i="1">
                              <a:latin typeface="Cambria Math" panose="02040503050406030204" pitchFamily="18" charset="0"/>
                            </a:rPr>
                          </m:ctrlPr>
                        </m:fPr>
                        <m:num>
                          <m:r>
                            <m:rPr>
                              <m:sty m:val="p"/>
                            </m:rPr>
                            <a:rPr lang="el-GR">
                              <a:latin typeface="Cambria Math" panose="02040503050406030204" pitchFamily="18" charset="0"/>
                            </a:rPr>
                            <m:t>p</m:t>
                          </m:r>
                          <m:d>
                            <m:dPr>
                              <m:ctrlPr>
                                <a:rPr lang="el-GR" i="1">
                                  <a:latin typeface="Cambria Math" panose="02040503050406030204" pitchFamily="18" charset="0"/>
                                </a:rPr>
                              </m:ctrlPr>
                            </m:dPr>
                            <m:e>
                              <m:r>
                                <m:rPr>
                                  <m:sty m:val="p"/>
                                </m:rPr>
                                <a:rPr lang="el-GR">
                                  <a:latin typeface="Cambria Math" panose="02040503050406030204" pitchFamily="18" charset="0"/>
                                </a:rPr>
                                <m:t>s</m:t>
                              </m:r>
                            </m:e>
                          </m:d>
                        </m:num>
                        <m:den>
                          <m:sSub>
                            <m:sSubPr>
                              <m:ctrlPr>
                                <a:rPr lang="el-GR" i="1">
                                  <a:latin typeface="Cambria Math" panose="02040503050406030204" pitchFamily="18" charset="0"/>
                                </a:rPr>
                              </m:ctrlPr>
                            </m:sSubPr>
                            <m:e>
                              <m:r>
                                <m:rPr>
                                  <m:sty m:val="p"/>
                                </m:rPr>
                                <a:rPr lang="el-GR">
                                  <a:latin typeface="Cambria Math" panose="02040503050406030204" pitchFamily="18" charset="0"/>
                                </a:rPr>
                                <m:t>δ</m:t>
                              </m:r>
                            </m:e>
                            <m:sub>
                              <m:r>
                                <m:rPr>
                                  <m:sty m:val="p"/>
                                </m:rPr>
                                <a:rPr lang="en-US">
                                  <a:latin typeface="Cambria Math" panose="02040503050406030204" pitchFamily="18" charset="0"/>
                                </a:rPr>
                                <m:t>a</m:t>
                              </m:r>
                            </m:sub>
                          </m:sSub>
                          <m:d>
                            <m:dPr>
                              <m:ctrlPr>
                                <a:rPr lang="el-GR" i="1">
                                  <a:latin typeface="Cambria Math" panose="02040503050406030204" pitchFamily="18" charset="0"/>
                                </a:rPr>
                              </m:ctrlPr>
                            </m:dPr>
                            <m:e>
                              <m:r>
                                <m:rPr>
                                  <m:sty m:val="p"/>
                                </m:rPr>
                                <a:rPr lang="en-US">
                                  <a:latin typeface="Cambria Math" panose="02040503050406030204" pitchFamily="18" charset="0"/>
                                </a:rPr>
                                <m:t>s</m:t>
                              </m:r>
                            </m:e>
                          </m:d>
                        </m:den>
                      </m:f>
                      <m:r>
                        <a:rPr lang="en-US">
                          <a:latin typeface="Cambria Math" panose="02040503050406030204" pitchFamily="18" charset="0"/>
                        </a:rPr>
                        <m:t>=</m:t>
                      </m:r>
                      <m:f>
                        <m:fPr>
                          <m:ctrlPr>
                            <a:rPr lang="el-GR" i="1">
                              <a:latin typeface="Cambria Math" panose="02040503050406030204" pitchFamily="18" charset="0"/>
                            </a:rPr>
                          </m:ctrlPr>
                        </m:fPr>
                        <m:num>
                          <m:sSub>
                            <m:sSubPr>
                              <m:ctrlPr>
                                <a:rPr lang="el-GR" i="1">
                                  <a:latin typeface="Cambria Math" panose="02040503050406030204" pitchFamily="18" charset="0"/>
                                </a:rPr>
                              </m:ctrlPr>
                            </m:sSubPr>
                            <m:e>
                              <m:r>
                                <m:rPr>
                                  <m:sty m:val="p"/>
                                </m:rPr>
                                <a:rPr lang="en-US">
                                  <a:latin typeface="Cambria Math" panose="02040503050406030204" pitchFamily="18" charset="0"/>
                                </a:rPr>
                                <m:t>l</m:t>
                              </m:r>
                            </m:e>
                            <m:sub>
                              <m:sSub>
                                <m:sSubPr>
                                  <m:ctrlPr>
                                    <a:rPr lang="el-GR" i="1">
                                      <a:latin typeface="Cambria Math" panose="02040503050406030204" pitchFamily="18" charset="0"/>
                                    </a:rPr>
                                  </m:ctrlPr>
                                </m:sSubPr>
                                <m:e>
                                  <m:r>
                                    <m:rPr>
                                      <m:sty m:val="p"/>
                                    </m:rPr>
                                    <a:rPr lang="el-GR">
                                      <a:latin typeface="Cambria Math" panose="02040503050406030204" pitchFamily="18" charset="0"/>
                                    </a:rPr>
                                    <m:t>δ</m:t>
                                  </m:r>
                                </m:e>
                                <m:sub>
                                  <m:r>
                                    <m:rPr>
                                      <m:sty m:val="p"/>
                                    </m:rPr>
                                    <a:rPr lang="en-US">
                                      <a:latin typeface="Cambria Math" panose="02040503050406030204" pitchFamily="18" charset="0"/>
                                    </a:rPr>
                                    <m:t>a</m:t>
                                  </m:r>
                                </m:sub>
                              </m:sSub>
                            </m:sub>
                          </m:sSub>
                        </m:num>
                        <m:den>
                          <m:r>
                            <m:rPr>
                              <m:sty m:val="p"/>
                            </m:rPr>
                            <a:rPr lang="en-US">
                              <a:latin typeface="Cambria Math" panose="02040503050406030204" pitchFamily="18" charset="0"/>
                            </a:rPr>
                            <m:t>s</m:t>
                          </m:r>
                          <m:r>
                            <a:rPr lang="en-US" i="1">
                              <a:latin typeface="Cambria Math" panose="02040503050406030204" pitchFamily="18" charset="0"/>
                            </a:rPr>
                            <m:t>−</m:t>
                          </m:r>
                          <m:sSub>
                            <m:sSubPr>
                              <m:ctrlPr>
                                <a:rPr lang="el-GR" i="1">
                                  <a:latin typeface="Cambria Math" panose="02040503050406030204" pitchFamily="18" charset="0"/>
                                </a:rPr>
                              </m:ctrlPr>
                            </m:sSubPr>
                            <m:e>
                              <m:r>
                                <m:rPr>
                                  <m:sty m:val="p"/>
                                </m:rPr>
                                <a:rPr lang="en-US">
                                  <a:latin typeface="Cambria Math" panose="02040503050406030204" pitchFamily="18" charset="0"/>
                                </a:rPr>
                                <m:t>l</m:t>
                              </m:r>
                            </m:e>
                            <m:sub>
                              <m:r>
                                <m:rPr>
                                  <m:sty m:val="p"/>
                                </m:rPr>
                                <a:rPr lang="en-US">
                                  <a:latin typeface="Cambria Math" panose="02040503050406030204" pitchFamily="18" charset="0"/>
                                </a:rPr>
                                <m:t>p</m:t>
                              </m:r>
                            </m:sub>
                          </m:sSub>
                        </m:den>
                      </m:f>
                      <m:r>
                        <a:rPr lang="en-US">
                          <a:latin typeface="Cambria Math" panose="02040503050406030204" pitchFamily="18" charset="0"/>
                        </a:rPr>
                        <m:t>≡</m:t>
                      </m:r>
                      <m:f>
                        <m:fPr>
                          <m:ctrlPr>
                            <a:rPr lang="el-GR" i="1">
                              <a:latin typeface="Cambria Math" panose="02040503050406030204" pitchFamily="18" charset="0"/>
                            </a:rPr>
                          </m:ctrlPr>
                        </m:fPr>
                        <m:num>
                          <m:sSub>
                            <m:sSubPr>
                              <m:ctrlPr>
                                <a:rPr lang="el-GR" i="1">
                                  <a:latin typeface="Cambria Math" panose="02040503050406030204" pitchFamily="18" charset="0"/>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p</m:t>
                              </m:r>
                            </m:sub>
                          </m:sSub>
                        </m:num>
                        <m:den>
                          <m:r>
                            <m:rPr>
                              <m:sty m:val="p"/>
                            </m:rPr>
                            <a:rPr lang="en-US">
                              <a:latin typeface="Cambria Math" panose="02040503050406030204" pitchFamily="18" charset="0"/>
                            </a:rPr>
                            <m:t>s</m:t>
                          </m:r>
                          <m:r>
                            <a:rPr lang="en-US">
                              <a:latin typeface="Cambria Math" panose="02040503050406030204" pitchFamily="18" charset="0"/>
                            </a:rPr>
                            <m:t>+</m:t>
                          </m:r>
                          <m:f>
                            <m:fPr>
                              <m:ctrlPr>
                                <a:rPr lang="el-GR" i="1">
                                  <a:latin typeface="Cambria Math" panose="02040503050406030204" pitchFamily="18" charset="0"/>
                                </a:rPr>
                              </m:ctrlPr>
                            </m:fPr>
                            <m:num>
                              <m:r>
                                <a:rPr lang="en-US">
                                  <a:latin typeface="Cambria Math" panose="02040503050406030204" pitchFamily="18" charset="0"/>
                                </a:rPr>
                                <m:t>1</m:t>
                              </m:r>
                            </m:num>
                            <m:den>
                              <m:sSub>
                                <m:sSubPr>
                                  <m:ctrlPr>
                                    <a:rPr lang="el-GR" i="1">
                                      <a:latin typeface="Cambria Math" panose="02040503050406030204" pitchFamily="18" charset="0"/>
                                    </a:rPr>
                                  </m:ctrlPr>
                                </m:sSubPr>
                                <m:e>
                                  <m:r>
                                    <m:rPr>
                                      <m:sty m:val="p"/>
                                    </m:rPr>
                                    <a:rPr lang="en-US">
                                      <a:latin typeface="Cambria Math" panose="02040503050406030204" pitchFamily="18" charset="0"/>
                                    </a:rPr>
                                    <m:t>T</m:t>
                                  </m:r>
                                </m:e>
                                <m:sub>
                                  <m:r>
                                    <m:rPr>
                                      <m:sty m:val="p"/>
                                    </m:rPr>
                                    <a:rPr lang="en-US">
                                      <a:latin typeface="Cambria Math" panose="02040503050406030204" pitchFamily="18" charset="0"/>
                                    </a:rPr>
                                    <m:t>r</m:t>
                                  </m:r>
                                </m:sub>
                              </m:sSub>
                            </m:den>
                          </m:f>
                        </m:den>
                      </m:f>
                    </m:oMath>
                  </m:oMathPara>
                </a14:m>
                <a:endParaRPr lang="el-GR" dirty="0" smtClean="0"/>
              </a:p>
              <a:p>
                <a:pPr>
                  <a:lnSpc>
                    <a:spcPct val="120000"/>
                  </a:lnSpc>
                </a:pPr>
                <a:r>
                  <a:rPr lang="el-GR" dirty="0"/>
                  <a:t>Όπως και </a:t>
                </a:r>
                <a:r>
                  <a:rPr lang="el-GR" dirty="0" smtClean="0"/>
                  <a:t>στον αυτόματο πιλότο </a:t>
                </a:r>
                <a:r>
                  <a:rPr lang="el-GR" dirty="0"/>
                  <a:t>διατήρησης της </a:t>
                </a:r>
                <a:r>
                  <a:rPr lang="el-GR" dirty="0" smtClean="0"/>
                  <a:t>πρόνευσης θ, </a:t>
                </a:r>
                <a:r>
                  <a:rPr lang="el-GR" dirty="0"/>
                  <a:t>η άμεση ανάδραση της γωνίας φ, ακόμα και με χαμηλό κέρδος, οδηγεί το σύστημα σε </a:t>
                </a:r>
                <a:r>
                  <a:rPr lang="el-GR" b="1" dirty="0"/>
                  <a:t>αστάθεια</a:t>
                </a:r>
                <a:r>
                  <a:rPr lang="el-GR" dirty="0"/>
                  <a:t>. </a:t>
                </a:r>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9246" y="981075"/>
                <a:ext cx="11517792" cy="5688013"/>
              </a:xfrm>
              <a:blipFill rotWithShape="0">
                <a:blip r:embed="rId2"/>
                <a:stretch>
                  <a:fillRect l="-847"/>
                </a:stretch>
              </a:blipFill>
            </p:spPr>
            <p:txBody>
              <a:bodyPr/>
              <a:lstStyle/>
              <a:p>
                <a:r>
                  <a:rPr lang="el-GR">
                    <a:noFill/>
                  </a:rPr>
                  <a:t> </a:t>
                </a:r>
              </a:p>
            </p:txBody>
          </p:sp>
        </mc:Fallback>
      </mc:AlternateContent>
    </p:spTree>
    <p:extLst>
      <p:ext uri="{BB962C8B-B14F-4D97-AF65-F5344CB8AC3E}">
        <p14:creationId xmlns:p14="http://schemas.microsoft.com/office/powerpoint/2010/main" val="667218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 y="188914"/>
            <a:ext cx="11522075" cy="647700"/>
          </a:xfrm>
        </p:spPr>
        <p:style>
          <a:lnRef idx="0">
            <a:scrgbClr r="0" g="0" b="0"/>
          </a:lnRef>
          <a:fillRef idx="1003">
            <a:schemeClr val="lt1"/>
          </a:fillRef>
          <a:effectRef idx="0">
            <a:scrgbClr r="0" g="0" b="0"/>
          </a:effectRef>
          <a:fontRef idx="major"/>
        </p:style>
        <p:txBody>
          <a:bodyPr/>
          <a:lstStyle/>
          <a:p>
            <a:r>
              <a:rPr lang="el-GR" sz="3200" b="1" dirty="0"/>
              <a:t>Διατήρηση γωνίας περιστροφής</a:t>
            </a:r>
          </a:p>
        </p:txBody>
      </p:sp>
      <p:sp>
        <p:nvSpPr>
          <p:cNvPr id="3" name="Content Placeholder 2"/>
          <p:cNvSpPr>
            <a:spLocks noGrp="1"/>
          </p:cNvSpPr>
          <p:nvPr>
            <p:ph idx="1"/>
          </p:nvPr>
        </p:nvSpPr>
        <p:spPr>
          <a:xfrm>
            <a:off x="334963" y="981076"/>
            <a:ext cx="11522075" cy="3312020"/>
          </a:xfrm>
        </p:spPr>
        <p:txBody>
          <a:bodyPr>
            <a:normAutofit fontScale="92500" lnSpcReduction="10000"/>
          </a:bodyPr>
          <a:lstStyle/>
          <a:p>
            <a:pPr>
              <a:lnSpc>
                <a:spcPct val="120000"/>
              </a:lnSpc>
            </a:pPr>
            <a:r>
              <a:rPr lang="el-GR" dirty="0" smtClean="0"/>
              <a:t>Εισάγοντας </a:t>
            </a:r>
            <a:r>
              <a:rPr lang="el-GR" dirty="0"/>
              <a:t>τον </a:t>
            </a:r>
            <a:r>
              <a:rPr lang="el-GR" b="1" dirty="0"/>
              <a:t>εσωτερικό βρόχο ανάδρασης του ρυθμού περιστροφής</a:t>
            </a:r>
            <a:r>
              <a:rPr lang="el-GR" dirty="0"/>
              <a:t> </a:t>
            </a:r>
            <a:r>
              <a:rPr lang="el-GR" dirty="0" smtClean="0"/>
              <a:t>(σχήμα), </a:t>
            </a:r>
            <a:r>
              <a:rPr lang="el-GR" dirty="0"/>
              <a:t>μπορεί να χρησιμοποιηθεί </a:t>
            </a:r>
            <a:r>
              <a:rPr lang="el-GR" b="1" dirty="0"/>
              <a:t>υψηλότερη ευαισθησία </a:t>
            </a:r>
            <a:r>
              <a:rPr lang="el-GR" dirty="0"/>
              <a:t>στον εξωτερικό βρόχο, </a:t>
            </a:r>
            <a:r>
              <a:rPr lang="el-GR" b="1" dirty="0"/>
              <a:t>χωρίς </a:t>
            </a:r>
            <a:r>
              <a:rPr lang="el-GR" dirty="0"/>
              <a:t>να προκαλείται </a:t>
            </a:r>
            <a:r>
              <a:rPr lang="el-GR" b="1" dirty="0"/>
              <a:t>αστάθεια</a:t>
            </a:r>
            <a:r>
              <a:rPr lang="el-GR" dirty="0"/>
              <a:t>. </a:t>
            </a:r>
            <a:endParaRPr lang="el-GR" dirty="0" smtClean="0"/>
          </a:p>
          <a:p>
            <a:pPr>
              <a:lnSpc>
                <a:spcPct val="120000"/>
              </a:lnSpc>
            </a:pPr>
            <a:r>
              <a:rPr lang="el-GR" dirty="0" smtClean="0"/>
              <a:t>Αυτή </a:t>
            </a:r>
            <a:r>
              <a:rPr lang="el-GR" dirty="0"/>
              <a:t>η μορφή </a:t>
            </a:r>
            <a:r>
              <a:rPr lang="el-GR" b="1" dirty="0" smtClean="0"/>
              <a:t>ενδεχομένως να </a:t>
            </a:r>
            <a:r>
              <a:rPr lang="el-GR" b="1" dirty="0"/>
              <a:t>δημιουργεί προβλήματα</a:t>
            </a:r>
            <a:r>
              <a:rPr lang="el-GR" dirty="0"/>
              <a:t>, όπως π.χ. διεγειρόμενες ταλαντώσεις από απότομες εντολές του πιλότου, σε περιπτώσεις όπου το </a:t>
            </a:r>
            <a:r>
              <a:rPr lang="el-GR" b="1" dirty="0"/>
              <a:t>κέρδος</a:t>
            </a:r>
            <a:r>
              <a:rPr lang="el-GR" dirty="0"/>
              <a:t> του συστήματος είναι </a:t>
            </a:r>
            <a:r>
              <a:rPr lang="el-GR" b="1" dirty="0"/>
              <a:t>μεγάλο </a:t>
            </a:r>
            <a:r>
              <a:rPr lang="el-GR" dirty="0"/>
              <a:t>και οι </a:t>
            </a:r>
            <a:r>
              <a:rPr lang="el-GR" b="1" dirty="0"/>
              <a:t>συνθήκες του φακέλου πτήσης είναι ακραίες</a:t>
            </a:r>
            <a:r>
              <a:rPr lang="el-GR" dirty="0"/>
              <a:t>, όπως π.χ. κατά τη φάση ελιγμών στην προσγείωση</a:t>
            </a:r>
            <a:r>
              <a:rPr lang="el-GR" dirty="0" smtClean="0"/>
              <a: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27448" y="4437558"/>
            <a:ext cx="9937104" cy="22315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85756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lstStyle/>
          <a:p>
            <a:r>
              <a:rPr lang="el-GR" sz="3200" b="1" dirty="0"/>
              <a:t>Συντονισμένος ελιγμός στροφής</a:t>
            </a:r>
            <a:endParaRPr lang="el-GR"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5"/>
                <a:ext cx="11522075" cy="5688013"/>
              </a:xfrm>
            </p:spPr>
            <p:txBody>
              <a:bodyPr>
                <a:noAutofit/>
              </a:bodyPr>
              <a:lstStyle/>
              <a:p>
                <a:pPr>
                  <a:lnSpc>
                    <a:spcPct val="100000"/>
                  </a:lnSpc>
                </a:pPr>
                <a:r>
                  <a:rPr lang="el-GR" sz="2400" dirty="0" smtClean="0"/>
                  <a:t>Κατά την εκτέλεση του η εγκάρσια επιτάχυνση </a:t>
                </a: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smtClean="0">
                            <a:latin typeface="Cambria Math" panose="02040503050406030204" pitchFamily="18" charset="0"/>
                            <a:ea typeface="Cambria Math" panose="02040503050406030204" pitchFamily="18" charset="0"/>
                          </a:rPr>
                          <m:t>𝑎</m:t>
                        </m:r>
                      </m:e>
                      <m:sub>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𝑦</m:t>
                            </m:r>
                          </m:e>
                          <m:sub>
                            <m:r>
                              <a:rPr lang="en-US" sz="2400" b="0" i="1" dirty="0" smtClean="0">
                                <a:latin typeface="Cambria Math" panose="02040503050406030204" pitchFamily="18" charset="0"/>
                                <a:ea typeface="Cambria Math" panose="02040503050406030204" pitchFamily="18" charset="0"/>
                              </a:rPr>
                              <m:t>𝑐𝑔</m:t>
                            </m:r>
                          </m:sub>
                        </m:sSub>
                      </m:sub>
                    </m:sSub>
                  </m:oMath>
                </a14:m>
                <a:r>
                  <a:rPr lang="el-GR" sz="2400" dirty="0" smtClean="0"/>
                  <a:t>, </a:t>
                </a:r>
                <a:r>
                  <a:rPr lang="el-GR" sz="2400" dirty="0"/>
                  <a:t>η ταχύτητα πλαγιολίσθησης </a:t>
                </a:r>
                <a:r>
                  <a:rPr lang="en-US" sz="2400" dirty="0"/>
                  <a:t>v</a:t>
                </a:r>
                <a:r>
                  <a:rPr lang="el-GR" sz="2400" dirty="0"/>
                  <a:t> και η γωνία πλαγιολίσθησης β είναι μηδέν. </a:t>
                </a:r>
              </a:p>
              <a:p>
                <a:pPr>
                  <a:lnSpc>
                    <a:spcPct val="100000"/>
                  </a:lnSpc>
                </a:pPr>
                <a:r>
                  <a:rPr lang="el-GR" sz="2400" dirty="0"/>
                  <a:t>Το διάνυσμα της άνωσης </a:t>
                </a:r>
                <a:r>
                  <a:rPr lang="en-US" sz="2400" dirty="0"/>
                  <a:t>L</a:t>
                </a:r>
                <a:r>
                  <a:rPr lang="el-GR" sz="2400" dirty="0"/>
                  <a:t> είναι κάθετο στον άξονα Ο</a:t>
                </a:r>
                <a:r>
                  <a:rPr lang="en-US" sz="2400" dirty="0"/>
                  <a:t>y</a:t>
                </a:r>
                <a:r>
                  <a:rPr lang="el-GR" sz="2400" dirty="0"/>
                  <a:t> του αεροσκάφους</a:t>
                </a:r>
                <a:r>
                  <a:rPr lang="en-US" sz="2400" dirty="0"/>
                  <a:t>.</a:t>
                </a:r>
              </a:p>
              <a:p>
                <a:pPr>
                  <a:lnSpc>
                    <a:spcPct val="100000"/>
                  </a:lnSpc>
                </a:pPr>
                <a:r>
                  <a:rPr lang="el-GR" sz="2400" dirty="0"/>
                  <a:t>Από την ισορροπία δυνάμεων, προβάλλοντας τον ρυθμό περιστροφής στους </a:t>
                </a:r>
                <a:r>
                  <a:rPr lang="el-GR" sz="2400" dirty="0" err="1"/>
                  <a:t>σωματόδετους</a:t>
                </a:r>
                <a:r>
                  <a:rPr lang="el-GR" sz="2400" dirty="0"/>
                  <a:t> άξονες, προκύπτουν οι συνιστώσες:</a:t>
                </a:r>
              </a:p>
              <a:p>
                <a:pPr marL="0" indent="0" algn="ctr">
                  <a:lnSpc>
                    <a:spcPct val="100000"/>
                  </a:lnSpc>
                  <a:buNone/>
                </a:pPr>
                <a14:m>
                  <m:oMath xmlns:m="http://schemas.openxmlformats.org/officeDocument/2006/math">
                    <m:r>
                      <m:rPr>
                        <m:sty m:val="p"/>
                      </m:rPr>
                      <a:rPr lang="en-US" sz="2400">
                        <a:latin typeface="Cambria Math" panose="02040503050406030204" pitchFamily="18" charset="0"/>
                      </a:rPr>
                      <m:t>r</m:t>
                    </m:r>
                    <m:r>
                      <a:rPr lang="el-GR" sz="2400">
                        <a:latin typeface="Cambria Math" panose="02040503050406030204" pitchFamily="18" charset="0"/>
                      </a:rPr>
                      <m:t>=</m:t>
                    </m:r>
                    <m:f>
                      <m:fPr>
                        <m:ctrlPr>
                          <a:rPr lang="el-GR" sz="2400" i="1">
                            <a:latin typeface="Cambria Math" panose="02040503050406030204" pitchFamily="18" charset="0"/>
                          </a:rPr>
                        </m:ctrlPr>
                      </m:fPr>
                      <m:num>
                        <m:r>
                          <m:rPr>
                            <m:sty m:val="p"/>
                          </m:rPr>
                          <a:rPr lang="en-US" sz="2400">
                            <a:latin typeface="Cambria Math" panose="02040503050406030204" pitchFamily="18" charset="0"/>
                          </a:rPr>
                          <m:t>g</m:t>
                        </m:r>
                      </m:num>
                      <m:den>
                        <m:r>
                          <m:rPr>
                            <m:sty m:val="p"/>
                          </m:rPr>
                          <a:rPr lang="en-GB" sz="2400">
                            <a:latin typeface="Cambria Math" panose="02040503050406030204" pitchFamily="18" charset="0"/>
                          </a:rPr>
                          <m:t>R</m:t>
                        </m:r>
                        <m:r>
                          <m:rPr>
                            <m:sty m:val="p"/>
                          </m:rPr>
                          <a:rPr lang="el-GR" sz="2400">
                            <a:latin typeface="Cambria Math" panose="02040503050406030204" pitchFamily="18" charset="0"/>
                          </a:rPr>
                          <m:t>ω</m:t>
                        </m:r>
                      </m:den>
                    </m:f>
                    <m:func>
                      <m:funcPr>
                        <m:ctrlPr>
                          <a:rPr lang="el-GR" sz="2400" i="1">
                            <a:latin typeface="Cambria Math" panose="02040503050406030204" pitchFamily="18" charset="0"/>
                          </a:rPr>
                        </m:ctrlPr>
                      </m:funcPr>
                      <m:fName>
                        <m:r>
                          <m:rPr>
                            <m:sty m:val="p"/>
                          </m:rPr>
                          <a:rPr lang="en-US" sz="2400">
                            <a:latin typeface="Cambria Math" panose="02040503050406030204" pitchFamily="18" charset="0"/>
                          </a:rPr>
                          <m:t>sin</m:t>
                        </m:r>
                      </m:fName>
                      <m:e>
                        <m:r>
                          <m:rPr>
                            <m:sty m:val="p"/>
                          </m:rPr>
                          <a:rPr lang="el-GR" sz="2400">
                            <a:latin typeface="Cambria Math" panose="02040503050406030204" pitchFamily="18" charset="0"/>
                          </a:rPr>
                          <m:t>φ</m:t>
                        </m:r>
                      </m:e>
                    </m:func>
                  </m:oMath>
                </a14:m>
                <a:r>
                  <a:rPr lang="el-GR" sz="2400" dirty="0"/>
                  <a:t>     </a:t>
                </a:r>
                <a14:m>
                  <m:oMath xmlns:m="http://schemas.openxmlformats.org/officeDocument/2006/math">
                    <m:r>
                      <m:rPr>
                        <m:sty m:val="p"/>
                      </m:rPr>
                      <a:rPr lang="en-US" sz="2400">
                        <a:latin typeface="Cambria Math" panose="02040503050406030204" pitchFamily="18" charset="0"/>
                      </a:rPr>
                      <m:t>q</m:t>
                    </m:r>
                    <m:r>
                      <a:rPr lang="el-GR" sz="2400">
                        <a:latin typeface="Cambria Math" panose="02040503050406030204" pitchFamily="18" charset="0"/>
                      </a:rPr>
                      <m:t>=</m:t>
                    </m:r>
                    <m:f>
                      <m:fPr>
                        <m:ctrlPr>
                          <a:rPr lang="el-GR" sz="2400" i="1">
                            <a:latin typeface="Cambria Math" panose="02040503050406030204" pitchFamily="18" charset="0"/>
                          </a:rPr>
                        </m:ctrlPr>
                      </m:fPr>
                      <m:num>
                        <m:r>
                          <m:rPr>
                            <m:sty m:val="p"/>
                          </m:rPr>
                          <a:rPr lang="en-US" sz="2400">
                            <a:latin typeface="Cambria Math" panose="02040503050406030204" pitchFamily="18" charset="0"/>
                          </a:rPr>
                          <m:t>g</m:t>
                        </m:r>
                      </m:num>
                      <m:den>
                        <m:r>
                          <m:rPr>
                            <m:sty m:val="p"/>
                          </m:rPr>
                          <a:rPr lang="en-GB" sz="2400">
                            <a:latin typeface="Cambria Math" panose="02040503050406030204" pitchFamily="18" charset="0"/>
                          </a:rPr>
                          <m:t>R</m:t>
                        </m:r>
                        <m:r>
                          <m:rPr>
                            <m:sty m:val="p"/>
                          </m:rPr>
                          <a:rPr lang="el-GR" sz="2400">
                            <a:latin typeface="Cambria Math" panose="02040503050406030204" pitchFamily="18" charset="0"/>
                          </a:rPr>
                          <m:t>ω</m:t>
                        </m:r>
                      </m:den>
                    </m:f>
                    <m:func>
                      <m:funcPr>
                        <m:ctrlPr>
                          <a:rPr lang="el-GR" sz="2400" i="1">
                            <a:latin typeface="Cambria Math" panose="02040503050406030204" pitchFamily="18" charset="0"/>
                          </a:rPr>
                        </m:ctrlPr>
                      </m:funcPr>
                      <m:fName>
                        <m:r>
                          <m:rPr>
                            <m:sty m:val="p"/>
                          </m:rPr>
                          <a:rPr lang="en-US" sz="2400">
                            <a:latin typeface="Cambria Math" panose="02040503050406030204" pitchFamily="18" charset="0"/>
                          </a:rPr>
                          <m:t>tan</m:t>
                        </m:r>
                      </m:fName>
                      <m:e>
                        <m:r>
                          <m:rPr>
                            <m:sty m:val="p"/>
                          </m:rPr>
                          <a:rPr lang="el-GR" sz="2400">
                            <a:latin typeface="Cambria Math" panose="02040503050406030204" pitchFamily="18" charset="0"/>
                          </a:rPr>
                          <m:t>φ</m:t>
                        </m:r>
                      </m:e>
                    </m:func>
                    <m:func>
                      <m:funcPr>
                        <m:ctrlPr>
                          <a:rPr lang="el-GR" sz="2400" i="1">
                            <a:latin typeface="Cambria Math" panose="02040503050406030204" pitchFamily="18" charset="0"/>
                          </a:rPr>
                        </m:ctrlPr>
                      </m:funcPr>
                      <m:fName>
                        <m:r>
                          <m:rPr>
                            <m:sty m:val="p"/>
                          </m:rPr>
                          <a:rPr lang="en-US" sz="2400">
                            <a:latin typeface="Cambria Math" panose="02040503050406030204" pitchFamily="18" charset="0"/>
                          </a:rPr>
                          <m:t>sin</m:t>
                        </m:r>
                      </m:fName>
                      <m:e>
                        <m:r>
                          <m:rPr>
                            <m:sty m:val="p"/>
                          </m:rPr>
                          <a:rPr lang="el-GR" sz="2400">
                            <a:latin typeface="Cambria Math" panose="02040503050406030204" pitchFamily="18" charset="0"/>
                          </a:rPr>
                          <m:t>φ</m:t>
                        </m:r>
                      </m:e>
                    </m:func>
                  </m:oMath>
                </a14:m>
                <a:r>
                  <a:rPr lang="el-GR" sz="2400" dirty="0"/>
                  <a:t>      </a:t>
                </a:r>
                <a14:m>
                  <m:oMath xmlns:m="http://schemas.openxmlformats.org/officeDocument/2006/math">
                    <m:r>
                      <m:rPr>
                        <m:sty m:val="p"/>
                      </m:rPr>
                      <a:rPr lang="en-US" sz="2400">
                        <a:latin typeface="Cambria Math" panose="02040503050406030204" pitchFamily="18" charset="0"/>
                      </a:rPr>
                      <m:t>q</m:t>
                    </m:r>
                    <m:r>
                      <a:rPr lang="el-GR" sz="2400">
                        <a:latin typeface="Cambria Math" panose="02040503050406030204" pitchFamily="18" charset="0"/>
                      </a:rPr>
                      <m:t>=</m:t>
                    </m:r>
                    <m:r>
                      <m:rPr>
                        <m:sty m:val="p"/>
                      </m:rPr>
                      <a:rPr lang="en-US" sz="2400">
                        <a:latin typeface="Cambria Math" panose="02040503050406030204" pitchFamily="18" charset="0"/>
                      </a:rPr>
                      <m:t>r</m:t>
                    </m:r>
                    <m:func>
                      <m:funcPr>
                        <m:ctrlPr>
                          <a:rPr lang="el-GR" sz="2400" i="1">
                            <a:latin typeface="Cambria Math" panose="02040503050406030204" pitchFamily="18" charset="0"/>
                          </a:rPr>
                        </m:ctrlPr>
                      </m:funcPr>
                      <m:fName>
                        <m:r>
                          <m:rPr>
                            <m:sty m:val="p"/>
                          </m:rPr>
                          <a:rPr lang="en-US" sz="2400">
                            <a:latin typeface="Cambria Math" panose="02040503050406030204" pitchFamily="18" charset="0"/>
                          </a:rPr>
                          <m:t>tan</m:t>
                        </m:r>
                      </m:fName>
                      <m:e>
                        <m:r>
                          <m:rPr>
                            <m:sty m:val="p"/>
                          </m:rPr>
                          <a:rPr lang="el-GR" sz="2400">
                            <a:latin typeface="Cambria Math" panose="02040503050406030204" pitchFamily="18" charset="0"/>
                          </a:rPr>
                          <m:t>φ</m:t>
                        </m:r>
                      </m:e>
                    </m:func>
                  </m:oMath>
                </a14:m>
                <a:endParaRPr lang="el-GR" sz="2400" dirty="0"/>
              </a:p>
              <a:p>
                <a:pPr marL="0" indent="0">
                  <a:lnSpc>
                    <a:spcPct val="100000"/>
                  </a:lnSpc>
                  <a:buNone/>
                </a:pPr>
                <a:r>
                  <a:rPr lang="en-GB" sz="2400" dirty="0"/>
                  <a:t>R</a:t>
                </a:r>
                <a:r>
                  <a:rPr lang="el-GR" sz="2400" dirty="0"/>
                  <a:t>: ακτίνα περιστροφής</a:t>
                </a:r>
              </a:p>
              <a:p>
                <a:pPr marL="0" indent="0">
                  <a:lnSpc>
                    <a:spcPct val="100000"/>
                  </a:lnSpc>
                  <a:buNone/>
                </a:pPr>
                <a:r>
                  <a:rPr lang="el-GR" sz="2400" dirty="0"/>
                  <a:t>Οι παραπάνω σχέσεις οδηγούν σε 3 βασικές μορφές ελέγχου της συντονισμένης στροφής:</a:t>
                </a:r>
              </a:p>
              <a:p>
                <a:pPr marL="857239" lvl="1" indent="-457200">
                  <a:lnSpc>
                    <a:spcPct val="100000"/>
                  </a:lnSpc>
                  <a:buFont typeface="+mj-lt"/>
                  <a:buAutoNum type="arabicParenR"/>
                </a:pPr>
                <a:r>
                  <a:rPr lang="el-GR" dirty="0"/>
                  <a:t>Ανάδραση γωνίας πλαγιολίσθησης</a:t>
                </a:r>
              </a:p>
              <a:p>
                <a:pPr marL="857239" lvl="1" indent="-457200">
                  <a:lnSpc>
                    <a:spcPct val="100000"/>
                  </a:lnSpc>
                  <a:buFont typeface="+mj-lt"/>
                  <a:buAutoNum type="arabicParenR"/>
                </a:pPr>
                <a:r>
                  <a:rPr lang="el-GR" dirty="0"/>
                  <a:t>Ανάδραση εγκάρσιας επιτάχυνσης</a:t>
                </a:r>
              </a:p>
              <a:p>
                <a:pPr marL="857239" lvl="1" indent="-457200">
                  <a:lnSpc>
                    <a:spcPct val="100000"/>
                  </a:lnSpc>
                  <a:buFont typeface="+mj-lt"/>
                  <a:buAutoNum type="arabicParenR"/>
                </a:pPr>
                <a:r>
                  <a:rPr lang="el-GR" dirty="0"/>
                  <a:t>Υπολογιζόμενος ρυθμός περιστροφής</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5"/>
                <a:ext cx="11522075" cy="5688013"/>
              </a:xfrm>
              <a:blipFill rotWithShape="0">
                <a:blip r:embed="rId2"/>
                <a:stretch>
                  <a:fillRect l="-847" t="-643"/>
                </a:stretch>
              </a:blipFill>
            </p:spPr>
            <p:txBody>
              <a:bodyPr/>
              <a:lstStyle/>
              <a:p>
                <a:r>
                  <a:rPr lang="el-GR">
                    <a:noFill/>
                  </a:rPr>
                  <a:t> </a:t>
                </a:r>
              </a:p>
            </p:txBody>
          </p:sp>
        </mc:Fallback>
      </mc:AlternateContent>
    </p:spTree>
    <p:extLst>
      <p:ext uri="{BB962C8B-B14F-4D97-AF65-F5344CB8AC3E}">
        <p14:creationId xmlns:p14="http://schemas.microsoft.com/office/powerpoint/2010/main" val="2814500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Συντονισμένος ελιγμός στροφής</a:t>
            </a:r>
            <a:endParaRPr lang="el-GR" sz="4800" b="1" dirty="0"/>
          </a:p>
        </p:txBody>
      </p:sp>
      <p:sp>
        <p:nvSpPr>
          <p:cNvPr id="3" name="Content Placeholder 2"/>
          <p:cNvSpPr>
            <a:spLocks noGrp="1"/>
          </p:cNvSpPr>
          <p:nvPr>
            <p:ph idx="1"/>
          </p:nvPr>
        </p:nvSpPr>
        <p:spPr>
          <a:xfrm>
            <a:off x="334963" y="981076"/>
            <a:ext cx="11522075" cy="1439812"/>
          </a:xfrm>
        </p:spPr>
        <p:txBody>
          <a:bodyPr>
            <a:normAutofit/>
          </a:bodyPr>
          <a:lstStyle/>
          <a:p>
            <a:pPr marL="457200" indent="-457200">
              <a:buFont typeface="+mj-lt"/>
              <a:buAutoNum type="arabicParenR"/>
            </a:pPr>
            <a:r>
              <a:rPr lang="el-GR" b="1" dirty="0" smtClean="0"/>
              <a:t>Ανάδραση </a:t>
            </a:r>
            <a:r>
              <a:rPr lang="el-GR" b="1" dirty="0"/>
              <a:t>γωνίας πλαγιολίσθησης: </a:t>
            </a:r>
            <a:r>
              <a:rPr lang="el-GR" dirty="0" smtClean="0"/>
              <a:t>Η πρακτική </a:t>
            </a:r>
            <a:r>
              <a:rPr lang="el-GR" dirty="0"/>
              <a:t>της εφαρμογή συναντά προβλήματα που έχουν σχέση με την αποτελεσματικότητα και την αξιοπιστία του </a:t>
            </a:r>
            <a:r>
              <a:rPr lang="el-GR" b="1" dirty="0"/>
              <a:t>αισθητήρα ροής</a:t>
            </a:r>
            <a:r>
              <a:rPr lang="el-GR" dirty="0"/>
              <a:t>, ο οποίος μετρά την πλαγιολίσθηση</a:t>
            </a:r>
            <a:r>
              <a:rPr lang="el-GR" dirty="0" smtClean="0"/>
              <a:t>.</a:t>
            </a:r>
            <a:endParaRPr lang="el-GR"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99456" y="2924944"/>
            <a:ext cx="9721080" cy="37474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36947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lstStyle/>
          <a:p>
            <a:r>
              <a:rPr lang="el-GR" sz="3200" b="1" dirty="0"/>
              <a:t>Συντονισμένος ελιγμός στροφής</a:t>
            </a:r>
          </a:p>
        </p:txBody>
      </p:sp>
      <p:sp>
        <p:nvSpPr>
          <p:cNvPr id="4" name="Content Placeholder 3"/>
          <p:cNvSpPr>
            <a:spLocks noGrp="1"/>
          </p:cNvSpPr>
          <p:nvPr>
            <p:ph sz="half" idx="1"/>
          </p:nvPr>
        </p:nvSpPr>
        <p:spPr>
          <a:xfrm>
            <a:off x="334963" y="981075"/>
            <a:ext cx="11522075" cy="1511821"/>
          </a:xfrm>
        </p:spPr>
        <p:txBody>
          <a:bodyPr>
            <a:normAutofit/>
          </a:bodyPr>
          <a:lstStyle/>
          <a:p>
            <a:pPr lvl="0">
              <a:buFont typeface="+mj-lt"/>
              <a:buAutoNum type="arabicParenR" startAt="2"/>
            </a:pPr>
            <a:r>
              <a:rPr lang="el-GR" b="1" dirty="0"/>
              <a:t>Ανάδραση εγκάρσιας επιτάχυνσης: </a:t>
            </a:r>
            <a:r>
              <a:rPr lang="el-GR" dirty="0"/>
              <a:t>Επίσης η πρακτική της εφαρμογή συναντά περιορισμούς και προβλήματα που έχουν σχέση με το </a:t>
            </a:r>
            <a:r>
              <a:rPr lang="el-GR" b="1" dirty="0"/>
              <a:t>αισθητήριο επιτάχυνσης</a:t>
            </a:r>
            <a:r>
              <a:rPr lang="el-GR" dirty="0"/>
              <a:t>.</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5440" y="2637356"/>
            <a:ext cx="10009112" cy="4031731"/>
          </a:xfrm>
          <a:prstGeom prst="rect">
            <a:avLst/>
          </a:prstGeom>
          <a:solidFill>
            <a:schemeClr val="bg1"/>
          </a:solidFill>
        </p:spPr>
      </p:pic>
    </p:spTree>
    <p:extLst>
      <p:ext uri="{BB962C8B-B14F-4D97-AF65-F5344CB8AC3E}">
        <p14:creationId xmlns:p14="http://schemas.microsoft.com/office/powerpoint/2010/main" val="3769403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lstStyle/>
          <a:p>
            <a:r>
              <a:rPr lang="el-GR" sz="3200" b="1" dirty="0"/>
              <a:t>Συντονισμένος ελιγμός στροφής</a:t>
            </a:r>
          </a:p>
        </p:txBody>
      </p:sp>
      <p:sp>
        <p:nvSpPr>
          <p:cNvPr id="5" name="Content Placeholder 4"/>
          <p:cNvSpPr>
            <a:spLocks noGrp="1"/>
          </p:cNvSpPr>
          <p:nvPr>
            <p:ph sz="half" idx="2"/>
          </p:nvPr>
        </p:nvSpPr>
        <p:spPr>
          <a:xfrm>
            <a:off x="334963" y="981075"/>
            <a:ext cx="11522075" cy="1727845"/>
          </a:xfrm>
        </p:spPr>
        <p:txBody>
          <a:bodyPr>
            <a:normAutofit lnSpcReduction="10000"/>
          </a:bodyPr>
          <a:lstStyle/>
          <a:p>
            <a:pPr marL="0" indent="0">
              <a:buNone/>
            </a:pPr>
            <a:r>
              <a:rPr lang="el-GR" b="1" dirty="0"/>
              <a:t>Υπολογιζόμενος ρυθμός περιστροφής:</a:t>
            </a:r>
            <a:r>
              <a:rPr lang="el-GR" dirty="0"/>
              <a:t> Σ</a:t>
            </a:r>
            <a:r>
              <a:rPr lang="el-GR" dirty="0" smtClean="0"/>
              <a:t>τηρίζεται </a:t>
            </a:r>
            <a:r>
              <a:rPr lang="el-GR" dirty="0"/>
              <a:t>στη σχέση </a:t>
            </a:r>
            <a:r>
              <a:rPr lang="el-GR" dirty="0" smtClean="0"/>
              <a:t>μεταξύ </a:t>
            </a:r>
            <a:r>
              <a:rPr lang="el-GR" dirty="0"/>
              <a:t>του ρυθμού εκτροπής </a:t>
            </a:r>
            <a:r>
              <a:rPr lang="en-US" dirty="0"/>
              <a:t>r</a:t>
            </a:r>
            <a:r>
              <a:rPr lang="el-GR" dirty="0"/>
              <a:t> και της γωνίας περιστροφής φ</a:t>
            </a:r>
            <a:r>
              <a:rPr lang="el-GR" dirty="0" smtClean="0"/>
              <a:t>.</a:t>
            </a:r>
          </a:p>
          <a:p>
            <a:pPr marL="0" indent="0">
              <a:buNone/>
            </a:pPr>
            <a:r>
              <a:rPr lang="el-GR" dirty="0" smtClean="0"/>
              <a:t> </a:t>
            </a:r>
            <a:r>
              <a:rPr lang="el-GR" dirty="0"/>
              <a:t>Η ακρίβεια αυτού τη συστήματος εξαρτάται από τη δυνατότητα του συστήματος ελέγχου για την ακριβή υλοποίηση της </a:t>
            </a:r>
            <a:r>
              <a:rPr lang="el-GR" b="1" dirty="0"/>
              <a:t>συνάρτησης του </a:t>
            </a:r>
            <a:r>
              <a:rPr lang="el-GR" b="1" dirty="0" smtClean="0"/>
              <a:t>ημιτόνου</a:t>
            </a:r>
            <a:r>
              <a:rPr lang="el-GR" dirty="0" smtClean="0"/>
              <a:t>.</a:t>
            </a:r>
            <a:endParaRPr lang="el-GR" dirty="0"/>
          </a:p>
          <a:p>
            <a:endParaRPr lang="el-GR"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207568" y="2882689"/>
            <a:ext cx="7848872" cy="3732368"/>
          </a:xfrm>
          <a:prstGeom prst="rect">
            <a:avLst/>
          </a:prstGeom>
          <a:solidFill>
            <a:schemeClr val="bg1"/>
          </a:solidFill>
        </p:spPr>
      </p:pic>
    </p:spTree>
    <p:extLst>
      <p:ext uri="{BB962C8B-B14F-4D97-AF65-F5344CB8AC3E}">
        <p14:creationId xmlns:p14="http://schemas.microsoft.com/office/powerpoint/2010/main" val="10265848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lstStyle/>
          <a:p>
            <a:r>
              <a:rPr lang="el-GR" sz="3200" b="1" dirty="0"/>
              <a:t>Διατήρηση εκτροπής (πορείας)</a:t>
            </a:r>
          </a:p>
        </p:txBody>
      </p:sp>
      <p:sp>
        <p:nvSpPr>
          <p:cNvPr id="3" name="Content Placeholder 2"/>
          <p:cNvSpPr>
            <a:spLocks noGrp="1"/>
          </p:cNvSpPr>
          <p:nvPr>
            <p:ph idx="1"/>
          </p:nvPr>
        </p:nvSpPr>
        <p:spPr>
          <a:xfrm>
            <a:off x="334963" y="981075"/>
            <a:ext cx="11522075" cy="1943870"/>
          </a:xfrm>
        </p:spPr>
        <p:txBody>
          <a:bodyPr>
            <a:normAutofit fontScale="85000" lnSpcReduction="20000"/>
          </a:bodyPr>
          <a:lstStyle/>
          <a:p>
            <a:r>
              <a:rPr lang="el-GR" dirty="0"/>
              <a:t>Α</a:t>
            </a:r>
            <a:r>
              <a:rPr lang="el-GR" dirty="0" smtClean="0"/>
              <a:t>παιτείται </a:t>
            </a:r>
            <a:r>
              <a:rPr lang="el-GR" b="1" dirty="0"/>
              <a:t>συντονισμός</a:t>
            </a:r>
            <a:r>
              <a:rPr lang="el-GR" dirty="0"/>
              <a:t> των </a:t>
            </a:r>
            <a:r>
              <a:rPr lang="el-GR" b="1" dirty="0"/>
              <a:t>πηδαλίων εκτροπής </a:t>
            </a:r>
            <a:r>
              <a:rPr lang="el-GR" dirty="0"/>
              <a:t>και </a:t>
            </a:r>
            <a:r>
              <a:rPr lang="el-GR" b="1" dirty="0"/>
              <a:t>κλίσης</a:t>
            </a:r>
            <a:r>
              <a:rPr lang="el-GR" dirty="0"/>
              <a:t>. </a:t>
            </a:r>
            <a:endParaRPr lang="el-GR" dirty="0" smtClean="0"/>
          </a:p>
          <a:p>
            <a:r>
              <a:rPr lang="el-GR" dirty="0" smtClean="0"/>
              <a:t>Το σύστημα περιλαμβάνει </a:t>
            </a:r>
            <a:r>
              <a:rPr lang="el-GR" dirty="0"/>
              <a:t>εσωτερικούς βρόχους για </a:t>
            </a:r>
            <a:r>
              <a:rPr lang="el-GR" b="1" dirty="0" smtClean="0"/>
              <a:t>απόσβεση </a:t>
            </a:r>
            <a:r>
              <a:rPr lang="el-GR" b="1" dirty="0"/>
              <a:t>της ολλανδικής περιστροφής</a:t>
            </a:r>
            <a:r>
              <a:rPr lang="el-GR" dirty="0"/>
              <a:t>, του </a:t>
            </a:r>
            <a:r>
              <a:rPr lang="el-GR" b="1" dirty="0"/>
              <a:t>ρυθμού περιστροφής</a:t>
            </a:r>
            <a:r>
              <a:rPr lang="el-GR" dirty="0"/>
              <a:t> αλλά και για συντονισμένο ελιγμό περιστροφής με </a:t>
            </a:r>
            <a:r>
              <a:rPr lang="el-GR" b="1" dirty="0"/>
              <a:t>ανάδραση της γωνίας πλαγιολίσθησης β</a:t>
            </a:r>
            <a:r>
              <a:rPr lang="el-GR" dirty="0"/>
              <a:t>. </a:t>
            </a:r>
            <a:endParaRPr lang="el-GR" dirty="0" smtClean="0"/>
          </a:p>
          <a:p>
            <a:r>
              <a:rPr lang="el-GR" dirty="0" smtClean="0"/>
              <a:t>Οι </a:t>
            </a:r>
            <a:r>
              <a:rPr lang="el-GR" dirty="0"/>
              <a:t>αλλαγές στη γωνία </a:t>
            </a:r>
            <a:r>
              <a:rPr lang="el-GR" dirty="0" smtClean="0"/>
              <a:t>εκτροπής, </a:t>
            </a:r>
            <a:r>
              <a:rPr lang="el-GR" dirty="0"/>
              <a:t>μετρούνται μέσω ενός ολοκληρωτικού γυροσκοπίου του ρυθμού εκτροπής </a:t>
            </a:r>
            <a:r>
              <a:rPr lang="en-US" dirty="0"/>
              <a:t>r</a:t>
            </a:r>
            <a:r>
              <a:rPr lang="el-GR" dirty="0"/>
              <a: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351584" y="2993108"/>
            <a:ext cx="7704856" cy="3676252"/>
          </a:xfrm>
          <a:prstGeom prst="rect">
            <a:avLst/>
          </a:prstGeom>
          <a:solidFill>
            <a:schemeClr val="bg1"/>
          </a:solidFill>
        </p:spPr>
      </p:pic>
    </p:spTree>
    <p:extLst>
      <p:ext uri="{BB962C8B-B14F-4D97-AF65-F5344CB8AC3E}">
        <p14:creationId xmlns:p14="http://schemas.microsoft.com/office/powerpoint/2010/main" val="3347319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1">
            <a:schemeClr val="accent3"/>
          </a:lnRef>
          <a:fillRef idx="1003">
            <a:schemeClr val="lt2"/>
          </a:fillRef>
          <a:effectRef idx="1">
            <a:schemeClr val="accent3"/>
          </a:effectRef>
          <a:fontRef idx="minor">
            <a:schemeClr val="dk1"/>
          </a:fontRef>
        </p:style>
        <p:txBody>
          <a:bodyPr>
            <a:normAutofit/>
          </a:bodyPr>
          <a:lstStyle/>
          <a:p>
            <a:r>
              <a:rPr lang="el-GR" sz="3600" b="1" dirty="0"/>
              <a:t>Βασικά συστήματα αυτομάτων </a:t>
            </a:r>
            <a:r>
              <a:rPr lang="el-GR" sz="3600" b="1" dirty="0" smtClean="0"/>
              <a:t>πιλότων</a:t>
            </a:r>
            <a:endParaRPr lang="el-GR" b="1" dirty="0"/>
          </a:p>
        </p:txBody>
      </p:sp>
      <p:sp>
        <p:nvSpPr>
          <p:cNvPr id="3" name="Content Placeholder 2"/>
          <p:cNvSpPr>
            <a:spLocks noGrp="1"/>
          </p:cNvSpPr>
          <p:nvPr>
            <p:ph idx="1"/>
          </p:nvPr>
        </p:nvSpPr>
        <p:spPr>
          <a:xfrm>
            <a:off x="334964" y="981075"/>
            <a:ext cx="5689600" cy="5688285"/>
          </a:xfrm>
        </p:spPr>
        <p:txBody>
          <a:bodyPr numCol="1">
            <a:normAutofit fontScale="85000" lnSpcReduction="10000"/>
          </a:bodyPr>
          <a:lstStyle/>
          <a:p>
            <a:pPr marL="0" indent="0">
              <a:lnSpc>
                <a:spcPct val="120000"/>
              </a:lnSpc>
              <a:buNone/>
            </a:pPr>
            <a:r>
              <a:rPr lang="el-GR" sz="2400" b="1" dirty="0"/>
              <a:t>«ΑΥΤΟΜΑΤΟΙ ΠΙΛΟΤΟΙ» (</a:t>
            </a:r>
            <a:r>
              <a:rPr lang="en-US" sz="2400" b="1" dirty="0"/>
              <a:t>AUTOPILOTS</a:t>
            </a:r>
            <a:r>
              <a:rPr lang="el-GR" sz="2400" b="1" dirty="0"/>
              <a:t>):</a:t>
            </a:r>
            <a:endParaRPr lang="en-GB" sz="2400" b="1" dirty="0"/>
          </a:p>
          <a:p>
            <a:pPr>
              <a:lnSpc>
                <a:spcPct val="120000"/>
              </a:lnSpc>
            </a:pPr>
            <a:r>
              <a:rPr lang="el-GR" b="1" dirty="0" smtClean="0"/>
              <a:t>Αυτόματα συστήματα ελέγχου πτήσης </a:t>
            </a:r>
            <a:r>
              <a:rPr lang="en-GB" b="1" dirty="0" smtClean="0"/>
              <a:t>(AFCS)</a:t>
            </a:r>
            <a:r>
              <a:rPr lang="en-GB" dirty="0" smtClean="0"/>
              <a:t>: </a:t>
            </a:r>
            <a:r>
              <a:rPr lang="el-GR" dirty="0" smtClean="0"/>
              <a:t>επιτρέπουν την εκτέλεση διάφορων </a:t>
            </a:r>
            <a:r>
              <a:rPr lang="el-GR" b="1" dirty="0" smtClean="0"/>
              <a:t>ελιγμών </a:t>
            </a:r>
            <a:r>
              <a:rPr lang="el-GR" b="1" dirty="0"/>
              <a:t>με αυτόματο τρόπο</a:t>
            </a:r>
            <a:r>
              <a:rPr lang="el-GR" dirty="0"/>
              <a:t>.</a:t>
            </a:r>
          </a:p>
          <a:p>
            <a:pPr>
              <a:lnSpc>
                <a:spcPct val="120000"/>
              </a:lnSpc>
            </a:pPr>
            <a:r>
              <a:rPr lang="el-GR" b="1" dirty="0"/>
              <a:t>Απελευθερώνουν</a:t>
            </a:r>
            <a:r>
              <a:rPr lang="el-GR" dirty="0"/>
              <a:t> τον πιλότο από το μονότονο έργο της χειροκίνητης πτήσης σε </a:t>
            </a:r>
            <a:r>
              <a:rPr lang="el-GR" b="1" dirty="0"/>
              <a:t>σταθερές συνθήκες</a:t>
            </a:r>
            <a:r>
              <a:rPr lang="el-GR" dirty="0"/>
              <a:t>. </a:t>
            </a:r>
          </a:p>
          <a:p>
            <a:pPr>
              <a:lnSpc>
                <a:spcPct val="120000"/>
              </a:lnSpc>
            </a:pPr>
            <a:r>
              <a:rPr lang="el-GR" b="1" dirty="0"/>
              <a:t>Υποβοηθούν</a:t>
            </a:r>
            <a:r>
              <a:rPr lang="el-GR" dirty="0"/>
              <a:t> </a:t>
            </a:r>
            <a:r>
              <a:rPr lang="el-GR" dirty="0" smtClean="0"/>
              <a:t>απαιτούμενους </a:t>
            </a:r>
            <a:r>
              <a:rPr lang="el-GR" dirty="0"/>
              <a:t>χειρισμούς </a:t>
            </a:r>
            <a:r>
              <a:rPr lang="el-GR" dirty="0" smtClean="0"/>
              <a:t>για </a:t>
            </a:r>
            <a:r>
              <a:rPr lang="el-GR" b="1" dirty="0" smtClean="0"/>
              <a:t>ελιγμούς </a:t>
            </a:r>
            <a:r>
              <a:rPr lang="el-GR" b="1" dirty="0"/>
              <a:t>ακριβείας </a:t>
            </a:r>
            <a:r>
              <a:rPr lang="el-GR" dirty="0"/>
              <a:t>υπό δυσμενείς συνθήκες.</a:t>
            </a:r>
          </a:p>
          <a:p>
            <a:pPr>
              <a:lnSpc>
                <a:spcPct val="120000"/>
              </a:lnSpc>
            </a:pPr>
            <a:r>
              <a:rPr lang="el-GR" dirty="0" smtClean="0"/>
              <a:t>Ποικιλία λειτουργιών από </a:t>
            </a:r>
            <a:r>
              <a:rPr lang="el-GR" dirty="0"/>
              <a:t>τις πιο απλές (π.χ. </a:t>
            </a:r>
            <a:r>
              <a:rPr lang="el-GR" b="1" dirty="0"/>
              <a:t>διατήρηση του </a:t>
            </a:r>
            <a:r>
              <a:rPr lang="el-GR" b="1" dirty="0" smtClean="0"/>
              <a:t>ύψους</a:t>
            </a:r>
            <a:r>
              <a:rPr lang="el-GR" dirty="0" smtClean="0"/>
              <a:t>) </a:t>
            </a:r>
            <a:r>
              <a:rPr lang="el-GR" dirty="0"/>
              <a:t>έως τις πιο πολύπλοκες (π.χ. </a:t>
            </a:r>
            <a:r>
              <a:rPr lang="el-GR" b="1" dirty="0" smtClean="0"/>
              <a:t>διαδικασία </a:t>
            </a:r>
            <a:r>
              <a:rPr lang="el-GR" b="1" dirty="0"/>
              <a:t>προσγείωσης</a:t>
            </a:r>
            <a:r>
              <a:rPr lang="el-GR" dirty="0" smtClean="0"/>
              <a:t>).</a:t>
            </a:r>
            <a:endParaRPr lang="el-GR" dirty="0"/>
          </a:p>
        </p:txBody>
      </p:sp>
      <p:sp>
        <p:nvSpPr>
          <p:cNvPr id="4" name="Rectangle 3"/>
          <p:cNvSpPr/>
          <p:nvPr/>
        </p:nvSpPr>
        <p:spPr>
          <a:xfrm>
            <a:off x="6168390" y="981074"/>
            <a:ext cx="5688648" cy="56855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18000"/>
              </a:lnSpc>
            </a:pPr>
            <a:r>
              <a:rPr lang="el-GR" sz="2800" b="1" dirty="0"/>
              <a:t>Έλεγχος βασικών παραμέτρων θέσης και κατάστασης τ</a:t>
            </a:r>
            <a:r>
              <a:rPr lang="en-US" sz="2800" b="1" dirty="0"/>
              <a:t>o</a:t>
            </a:r>
            <a:r>
              <a:rPr lang="el-GR" sz="2800" b="1" dirty="0"/>
              <a:t>υ </a:t>
            </a:r>
            <a:r>
              <a:rPr lang="el-GR" sz="2800" b="1" dirty="0" smtClean="0"/>
              <a:t>αεροσκάφους:</a:t>
            </a:r>
            <a:endParaRPr lang="en-US" sz="2800" b="1" dirty="0"/>
          </a:p>
          <a:p>
            <a:pPr marL="914400" lvl="1" indent="-457200">
              <a:lnSpc>
                <a:spcPct val="118000"/>
              </a:lnSpc>
              <a:buFont typeface="Arial" panose="020B0604020202020204" pitchFamily="34" charset="0"/>
              <a:buChar char="•"/>
            </a:pPr>
            <a:r>
              <a:rPr lang="el-GR" sz="2800" dirty="0"/>
              <a:t>γωνία πρόνευσης,</a:t>
            </a:r>
          </a:p>
          <a:p>
            <a:pPr marL="914400" lvl="1" indent="-457200">
              <a:lnSpc>
                <a:spcPct val="118000"/>
              </a:lnSpc>
              <a:buFont typeface="Arial" panose="020B0604020202020204" pitchFamily="34" charset="0"/>
              <a:buChar char="•"/>
            </a:pPr>
            <a:r>
              <a:rPr lang="el-GR" sz="2800" dirty="0"/>
              <a:t>ύψος,</a:t>
            </a:r>
          </a:p>
          <a:p>
            <a:pPr marL="914400" lvl="1" indent="-457200">
              <a:lnSpc>
                <a:spcPct val="118000"/>
              </a:lnSpc>
              <a:buFont typeface="Arial" panose="020B0604020202020204" pitchFamily="34" charset="0"/>
              <a:buChar char="•"/>
            </a:pPr>
            <a:r>
              <a:rPr lang="el-GR" sz="2800" dirty="0"/>
              <a:t>ταχύτητα ή αριθμός </a:t>
            </a:r>
            <a:r>
              <a:rPr lang="el-GR" sz="2800" dirty="0" err="1"/>
              <a:t>Mach</a:t>
            </a:r>
            <a:r>
              <a:rPr lang="el-GR" sz="2800" dirty="0"/>
              <a:t>,</a:t>
            </a:r>
          </a:p>
          <a:p>
            <a:pPr marL="914400" lvl="1" indent="-457200">
              <a:lnSpc>
                <a:spcPct val="118000"/>
              </a:lnSpc>
              <a:buFont typeface="Arial" panose="020B0604020202020204" pitchFamily="34" charset="0"/>
              <a:buChar char="•"/>
            </a:pPr>
            <a:r>
              <a:rPr lang="el-GR" sz="2800" dirty="0"/>
              <a:t>βαθμός ανόδου-καθόδου,</a:t>
            </a:r>
          </a:p>
          <a:p>
            <a:pPr marL="914400" lvl="1" indent="-457200">
              <a:lnSpc>
                <a:spcPct val="118000"/>
              </a:lnSpc>
              <a:buFont typeface="Arial" panose="020B0604020202020204" pitchFamily="34" charset="0"/>
              <a:buChar char="•"/>
            </a:pPr>
            <a:r>
              <a:rPr lang="el-GR" sz="2800" dirty="0"/>
              <a:t>γωνία κλίσης,</a:t>
            </a:r>
          </a:p>
          <a:p>
            <a:pPr marL="914400" lvl="1" indent="-457200">
              <a:lnSpc>
                <a:spcPct val="118000"/>
              </a:lnSpc>
              <a:buFont typeface="Arial" panose="020B0604020202020204" pitchFamily="34" charset="0"/>
              <a:buChar char="•"/>
            </a:pPr>
            <a:r>
              <a:rPr lang="el-GR" sz="2800" dirty="0"/>
              <a:t>πορεία,</a:t>
            </a:r>
          </a:p>
          <a:p>
            <a:pPr marL="914400" lvl="1" indent="-457200">
              <a:lnSpc>
                <a:spcPct val="118000"/>
              </a:lnSpc>
              <a:buFont typeface="Arial" panose="020B0604020202020204" pitchFamily="34" charset="0"/>
              <a:buChar char="•"/>
            </a:pPr>
            <a:r>
              <a:rPr lang="el-GR" sz="2800" dirty="0"/>
              <a:t>βαθμός στροφής σε σταθερό ύψος και ταχύτητα,</a:t>
            </a:r>
          </a:p>
          <a:p>
            <a:pPr marL="914400" lvl="1" indent="-457200">
              <a:lnSpc>
                <a:spcPct val="118000"/>
              </a:lnSpc>
              <a:buFont typeface="Arial" panose="020B0604020202020204" pitchFamily="34" charset="0"/>
              <a:buChar char="•"/>
            </a:pPr>
            <a:r>
              <a:rPr lang="el-GR" sz="2800" dirty="0"/>
              <a:t>μηδενική εγκάρσια επιτάχυνση.</a:t>
            </a:r>
          </a:p>
        </p:txBody>
      </p:sp>
    </p:spTree>
    <p:extLst>
      <p:ext uri="{BB962C8B-B14F-4D97-AF65-F5344CB8AC3E}">
        <p14:creationId xmlns:p14="http://schemas.microsoft.com/office/powerpoint/2010/main" val="3751270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normAutofit/>
          </a:bodyPr>
          <a:lstStyle/>
          <a:p>
            <a:r>
              <a:rPr lang="el-GR" sz="3600" b="1" dirty="0"/>
              <a:t>Διατήρηση εκτροπής (πορείας</a:t>
            </a:r>
            <a:r>
              <a:rPr lang="el-GR" sz="3600" b="1" dirty="0" smtClean="0"/>
              <a:t>)</a:t>
            </a:r>
            <a:r>
              <a:rPr lang="en-US" sz="3600" b="1" dirty="0" smtClean="0"/>
              <a:t> </a:t>
            </a:r>
            <a:r>
              <a:rPr lang="el-GR" sz="3600" b="1" dirty="0" smtClean="0"/>
              <a:t>- </a:t>
            </a:r>
            <a:r>
              <a:rPr lang="el-GR" sz="3600" b="1" dirty="0"/>
              <a:t>Παραλλαγή</a:t>
            </a:r>
          </a:p>
        </p:txBody>
      </p:sp>
      <p:sp>
        <p:nvSpPr>
          <p:cNvPr id="3" name="Content Placeholder 2"/>
          <p:cNvSpPr>
            <a:spLocks noGrp="1"/>
          </p:cNvSpPr>
          <p:nvPr>
            <p:ph idx="1"/>
          </p:nvPr>
        </p:nvSpPr>
        <p:spPr>
          <a:xfrm>
            <a:off x="334963" y="981076"/>
            <a:ext cx="11522075" cy="2447924"/>
          </a:xfrm>
        </p:spPr>
        <p:txBody>
          <a:bodyPr>
            <a:normAutofit lnSpcReduction="10000"/>
          </a:bodyPr>
          <a:lstStyle/>
          <a:p>
            <a:r>
              <a:rPr lang="el-GR" b="1" u="sng" dirty="0"/>
              <a:t>Β</a:t>
            </a:r>
            <a:r>
              <a:rPr lang="el-GR" b="1" u="sng" dirty="0" smtClean="0"/>
              <a:t>ασική διαφορά </a:t>
            </a:r>
            <a:r>
              <a:rPr lang="el-GR" u="sng" dirty="0"/>
              <a:t>από </a:t>
            </a:r>
            <a:r>
              <a:rPr lang="el-GR" u="sng" dirty="0" smtClean="0"/>
              <a:t>το προηγούμενο</a:t>
            </a:r>
            <a:r>
              <a:rPr lang="el-GR" u="sng" dirty="0"/>
              <a:t>:</a:t>
            </a:r>
            <a:r>
              <a:rPr lang="el-GR" dirty="0" smtClean="0"/>
              <a:t> </a:t>
            </a:r>
            <a:r>
              <a:rPr lang="el-GR" dirty="0"/>
              <a:t>Χ</a:t>
            </a:r>
            <a:r>
              <a:rPr lang="el-GR" dirty="0" smtClean="0"/>
              <a:t>ρήση </a:t>
            </a:r>
            <a:r>
              <a:rPr lang="el-GR" b="1" dirty="0" smtClean="0"/>
              <a:t>σήματος </a:t>
            </a:r>
            <a:r>
              <a:rPr lang="el-GR" b="1" dirty="0"/>
              <a:t>αναφοράς </a:t>
            </a:r>
            <a:r>
              <a:rPr lang="el-GR" dirty="0"/>
              <a:t>της ίδιας της </a:t>
            </a:r>
            <a:r>
              <a:rPr lang="el-GR" b="1" dirty="0"/>
              <a:t>γωνίας </a:t>
            </a:r>
            <a:r>
              <a:rPr lang="el-GR" b="1" dirty="0" smtClean="0"/>
              <a:t>εκτροπής ψ</a:t>
            </a:r>
            <a:r>
              <a:rPr lang="el-GR" dirty="0" smtClean="0"/>
              <a:t> </a:t>
            </a:r>
            <a:r>
              <a:rPr lang="el-GR" dirty="0"/>
              <a:t>και ενός γυροσκοπίου διεύθυνσης για τη μέτρησή </a:t>
            </a:r>
            <a:r>
              <a:rPr lang="el-GR" b="1" dirty="0" smtClean="0"/>
              <a:t>γωνίας </a:t>
            </a:r>
            <a:r>
              <a:rPr lang="el-GR" b="1" dirty="0"/>
              <a:t>διεύθυνσης αντί για ρυθμό</a:t>
            </a:r>
            <a:r>
              <a:rPr lang="el-GR" dirty="0"/>
              <a:t>. </a:t>
            </a:r>
            <a:endParaRPr lang="el-GR" dirty="0" smtClean="0"/>
          </a:p>
          <a:p>
            <a:r>
              <a:rPr lang="el-GR" dirty="0" smtClean="0"/>
              <a:t>Περιλαμβάνει </a:t>
            </a:r>
            <a:r>
              <a:rPr lang="el-GR" dirty="0"/>
              <a:t>και πάλι </a:t>
            </a:r>
            <a:r>
              <a:rPr lang="el-GR" b="1" dirty="0"/>
              <a:t>εσωτερικούς βρόχους </a:t>
            </a:r>
            <a:r>
              <a:rPr lang="el-GR" dirty="0"/>
              <a:t>για την </a:t>
            </a:r>
            <a:r>
              <a:rPr lang="el-GR" b="1" dirty="0"/>
              <a:t>απόσβεση της ολλανδικής περιστροφής</a:t>
            </a:r>
            <a:r>
              <a:rPr lang="el-GR" dirty="0"/>
              <a:t>, του </a:t>
            </a:r>
            <a:r>
              <a:rPr lang="el-GR" b="1" dirty="0"/>
              <a:t>ρυθμού περιστροφής </a:t>
            </a:r>
            <a:r>
              <a:rPr lang="el-GR" dirty="0"/>
              <a:t>αλλά και για </a:t>
            </a:r>
            <a:r>
              <a:rPr lang="el-GR" b="1" dirty="0"/>
              <a:t>συντονισμένο ελιγμό περιστροφής</a:t>
            </a:r>
            <a:r>
              <a:rPr lang="el-GR" dirty="0"/>
              <a: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99456" y="3429001"/>
            <a:ext cx="9935964" cy="3241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4795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lstStyle/>
          <a:p>
            <a:r>
              <a:rPr lang="el-GR" sz="3600" b="1" dirty="0"/>
              <a:t>Συγχρονισμός με αυτόματους πιλότους διαμήκους δυναμικής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6"/>
                <a:ext cx="11522075" cy="5688286"/>
              </a:xfrm>
            </p:spPr>
            <p:txBody>
              <a:bodyPr>
                <a:normAutofit/>
              </a:bodyPr>
              <a:lstStyle/>
              <a:p>
                <a:pPr>
                  <a:lnSpc>
                    <a:spcPct val="100000"/>
                  </a:lnSpc>
                </a:pPr>
                <a:r>
                  <a:rPr lang="el-GR" dirty="0" smtClean="0"/>
                  <a:t>Εκτέλεση </a:t>
                </a:r>
                <a:r>
                  <a:rPr lang="el-GR" b="1" dirty="0" smtClean="0"/>
                  <a:t>στροφής σταθερού ύψους </a:t>
                </a:r>
                <a:r>
                  <a:rPr lang="el-GR" b="1" dirty="0"/>
                  <a:t>και </a:t>
                </a:r>
                <a:r>
                  <a:rPr lang="el-GR" b="1" dirty="0" smtClean="0"/>
                  <a:t>ταχύτητας</a:t>
                </a:r>
                <a:r>
                  <a:rPr lang="el-GR" dirty="0" smtClean="0"/>
                  <a:t> </a:t>
                </a:r>
                <a:r>
                  <a:rPr lang="el-GR" dirty="0"/>
                  <a:t>απαιτεί </a:t>
                </a:r>
                <a:r>
                  <a:rPr lang="el-GR" b="1" dirty="0" smtClean="0"/>
                  <a:t>αυξημένη άνωση</a:t>
                </a:r>
                <a:r>
                  <a:rPr lang="el-GR" dirty="0" smtClean="0"/>
                  <a:t> </a:t>
                </a:r>
              </a:p>
              <a:p>
                <a:pPr marL="457189" lvl="1" indent="0">
                  <a:lnSpc>
                    <a:spcPct val="100000"/>
                  </a:lnSpc>
                  <a:buNone/>
                </a:pPr>
                <a14:m>
                  <m:oMath xmlns:m="http://schemas.openxmlformats.org/officeDocument/2006/math">
                    <m:r>
                      <a:rPr lang="en-US" b="1" i="1" smtClean="0">
                        <a:latin typeface="Cambria Math" panose="02040503050406030204" pitchFamily="18" charset="0"/>
                      </a:rPr>
                      <m:t>⇒</m:t>
                    </m:r>
                  </m:oMath>
                </a14:m>
                <a:r>
                  <a:rPr lang="en-US" b="1" dirty="0" smtClean="0"/>
                  <a:t> </a:t>
                </a:r>
                <a:r>
                  <a:rPr lang="el-GR" sz="2800" b="1" dirty="0"/>
                  <a:t>Κ</a:t>
                </a:r>
                <a:r>
                  <a:rPr lang="el-GR" sz="2800" b="1" dirty="0" smtClean="0"/>
                  <a:t>ατάλληλη απόκλιση </a:t>
                </a:r>
                <a:r>
                  <a:rPr lang="el-GR" sz="2800" b="1" dirty="0"/>
                  <a:t>του πηδαλίου </a:t>
                </a:r>
                <a:r>
                  <a:rPr lang="el-GR" sz="2800" b="1" dirty="0" smtClean="0"/>
                  <a:t>ανόδου-καθόδου</a:t>
                </a:r>
                <a:r>
                  <a:rPr lang="el-GR" sz="2800" dirty="0" smtClean="0"/>
                  <a:t> για </a:t>
                </a:r>
                <a:r>
                  <a:rPr lang="el-GR" sz="2800" b="1" dirty="0" smtClean="0"/>
                  <a:t>συγκεκριμένο ρυθμό πρόνευσης</a:t>
                </a:r>
                <a:r>
                  <a:rPr lang="el-GR" sz="2800" dirty="0" smtClean="0"/>
                  <a:t>. </a:t>
                </a:r>
              </a:p>
              <a:p>
                <a:pPr>
                  <a:lnSpc>
                    <a:spcPct val="100000"/>
                  </a:lnSpc>
                </a:pPr>
                <a:r>
                  <a:rPr lang="el-GR" dirty="0"/>
                  <a:t>Τ</a:t>
                </a:r>
                <a:r>
                  <a:rPr lang="el-GR" dirty="0" smtClean="0"/>
                  <a:t>αυτόχρονα </a:t>
                </a:r>
                <a:r>
                  <a:rPr lang="el-GR" b="1" dirty="0" smtClean="0"/>
                  <a:t>αυξάνεται</a:t>
                </a:r>
                <a:r>
                  <a:rPr lang="el-GR" dirty="0" smtClean="0"/>
                  <a:t> η </a:t>
                </a:r>
                <a:r>
                  <a:rPr lang="el-GR" b="1" dirty="0" smtClean="0"/>
                  <a:t>οπισθέλκουσα </a:t>
                </a:r>
                <a:r>
                  <a:rPr lang="el-GR" dirty="0" smtClean="0"/>
                  <a:t>λόγω εκτροπής </a:t>
                </a:r>
                <a:r>
                  <a:rPr lang="el-GR" dirty="0"/>
                  <a:t>των </a:t>
                </a:r>
                <a:r>
                  <a:rPr lang="el-GR" b="1" dirty="0"/>
                  <a:t>πηδαλίων περιστροφής </a:t>
                </a:r>
                <a:r>
                  <a:rPr lang="el-GR" dirty="0"/>
                  <a:t>και </a:t>
                </a:r>
                <a:r>
                  <a:rPr lang="el-GR" b="1" dirty="0" smtClean="0"/>
                  <a:t>εκτροπής </a:t>
                </a:r>
              </a:p>
              <a:p>
                <a:pPr marL="457189" lvl="1" indent="0">
                  <a:lnSpc>
                    <a:spcPct val="100000"/>
                  </a:lnSpc>
                  <a:buNone/>
                </a:pPr>
                <a14:m>
                  <m:oMath xmlns:m="http://schemas.openxmlformats.org/officeDocument/2006/math">
                    <m:r>
                      <a:rPr lang="el-GR" sz="2800" b="1" i="1" smtClean="0">
                        <a:latin typeface="Cambria Math" panose="02040503050406030204" pitchFamily="18" charset="0"/>
                      </a:rPr>
                      <m:t>⇒</m:t>
                    </m:r>
                  </m:oMath>
                </a14:m>
                <a:r>
                  <a:rPr lang="el-GR" sz="2800" b="1" dirty="0" smtClean="0"/>
                  <a:t> </a:t>
                </a:r>
                <a:r>
                  <a:rPr lang="el-GR" sz="2800" dirty="0" smtClean="0"/>
                  <a:t>Απαιτείται </a:t>
                </a:r>
                <a:r>
                  <a:rPr lang="el-GR" sz="2800" b="1" dirty="0" smtClean="0"/>
                  <a:t>αύξηση ώσης </a:t>
                </a:r>
                <a:r>
                  <a:rPr lang="el-GR" sz="2800" dirty="0"/>
                  <a:t>των κινητήρων. </a:t>
                </a:r>
                <a:endParaRPr lang="el-GR" sz="2800" dirty="0" smtClean="0"/>
              </a:p>
              <a:p>
                <a:pPr marL="0" indent="0">
                  <a:lnSpc>
                    <a:spcPct val="100000"/>
                  </a:lnSpc>
                  <a:buNone/>
                </a:pPr>
                <a:r>
                  <a:rPr lang="el-GR" u="sng" dirty="0" smtClean="0"/>
                  <a:t>Σύγχρονοι </a:t>
                </a:r>
                <a:r>
                  <a:rPr lang="el-GR" u="sng" dirty="0"/>
                  <a:t>αυτόματοι </a:t>
                </a:r>
                <a:r>
                  <a:rPr lang="el-GR" u="sng" dirty="0" smtClean="0"/>
                  <a:t>πιλότοι:</a:t>
                </a:r>
                <a:r>
                  <a:rPr lang="el-GR" dirty="0" smtClean="0"/>
                  <a:t> </a:t>
                </a:r>
                <a:r>
                  <a:rPr lang="el-GR" b="1" dirty="0" smtClean="0"/>
                  <a:t>αυτόματη εκτέλεση</a:t>
                </a:r>
                <a:r>
                  <a:rPr lang="el-GR" dirty="0" smtClean="0"/>
                  <a:t> ανωτέρω λειτουργιών.</a:t>
                </a:r>
                <a:endParaRPr lang="el-GR" dirty="0"/>
              </a:p>
              <a:p>
                <a:pPr>
                  <a:lnSpc>
                    <a:spcPct val="100000"/>
                  </a:lnSpc>
                </a:pPr>
                <a:r>
                  <a:rPr lang="el-GR" b="1" dirty="0" smtClean="0"/>
                  <a:t>Πιθανότητα</a:t>
                </a:r>
                <a:r>
                  <a:rPr lang="el-GR" dirty="0" smtClean="0"/>
                  <a:t> η </a:t>
                </a:r>
                <a:r>
                  <a:rPr lang="el-GR" dirty="0"/>
                  <a:t>δύναμη</a:t>
                </a:r>
                <a:r>
                  <a:rPr lang="el-GR" b="1" dirty="0"/>
                  <a:t> άνωσης </a:t>
                </a:r>
                <a:r>
                  <a:rPr lang="el-GR" dirty="0" smtClean="0"/>
                  <a:t>να </a:t>
                </a:r>
                <a:r>
                  <a:rPr lang="el-GR" b="1" dirty="0" smtClean="0"/>
                  <a:t>υπερβεί </a:t>
                </a:r>
                <a:r>
                  <a:rPr lang="el-GR" b="1" dirty="0"/>
                  <a:t>την αντοχή </a:t>
                </a:r>
                <a:r>
                  <a:rPr lang="el-GR" dirty="0"/>
                  <a:t>του αεροσκάφους σε καταπόνηση. </a:t>
                </a:r>
                <a:endParaRPr lang="el-GR" dirty="0" smtClean="0"/>
              </a:p>
              <a:p>
                <a:pPr marL="457189" lvl="1" indent="0">
                  <a:lnSpc>
                    <a:spcPct val="100000"/>
                  </a:lnSpc>
                  <a:buNone/>
                </a:pPr>
                <a14:m>
                  <m:oMath xmlns:m="http://schemas.openxmlformats.org/officeDocument/2006/math">
                    <m:r>
                      <a:rPr lang="el-GR" sz="2800" b="1" i="1">
                        <a:latin typeface="Cambria Math" panose="02040503050406030204" pitchFamily="18" charset="0"/>
                      </a:rPr>
                      <m:t>⇒</m:t>
                    </m:r>
                  </m:oMath>
                </a14:m>
                <a:r>
                  <a:rPr lang="el-GR" sz="2800" dirty="0" smtClean="0"/>
                  <a:t> Σε </a:t>
                </a:r>
                <a:r>
                  <a:rPr lang="el-GR" sz="2800" dirty="0"/>
                  <a:t>όλα τα συστήματα </a:t>
                </a:r>
                <a:r>
                  <a:rPr lang="el-GR" sz="2800" b="1" dirty="0"/>
                  <a:t>ελέγχου περιστροφής</a:t>
                </a:r>
                <a:r>
                  <a:rPr lang="el-GR" sz="2800" dirty="0"/>
                  <a:t>, υπάρχουν κατάλληλα προγραμματισμένα όρια για τη </a:t>
                </a:r>
                <a:r>
                  <a:rPr lang="el-GR" sz="2800" b="1" dirty="0"/>
                  <a:t>μέγιστη επιτρεπτή γωνία περιστροφής</a:t>
                </a:r>
                <a:r>
                  <a:rPr lang="el-GR" sz="2800" dirty="0" smtClean="0"/>
                  <a:t>.</a:t>
                </a:r>
                <a:endParaRPr lang="el-GR"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6"/>
                <a:ext cx="11522075" cy="5688286"/>
              </a:xfrm>
              <a:blipFill rotWithShape="0">
                <a:blip r:embed="rId2"/>
                <a:stretch>
                  <a:fillRect l="-1111" t="-1179"/>
                </a:stretch>
              </a:blipFill>
            </p:spPr>
            <p:txBody>
              <a:bodyPr/>
              <a:lstStyle/>
              <a:p>
                <a:r>
                  <a:rPr lang="el-GR">
                    <a:noFill/>
                  </a:rPr>
                  <a:t> </a:t>
                </a:r>
              </a:p>
            </p:txBody>
          </p:sp>
        </mc:Fallback>
      </mc:AlternateContent>
    </p:spTree>
    <p:extLst>
      <p:ext uri="{BB962C8B-B14F-4D97-AF65-F5344CB8AC3E}">
        <p14:creationId xmlns:p14="http://schemas.microsoft.com/office/powerpoint/2010/main" val="4143295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lstStyle/>
          <a:p>
            <a:r>
              <a:rPr lang="el-GR" sz="3600" b="1" dirty="0"/>
              <a:t>Αυτόματοι πιλότοι ενόργανης προσγείωσης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82315323"/>
              </p:ext>
            </p:extLst>
          </p:nvPr>
        </p:nvGraphicFramePr>
        <p:xfrm>
          <a:off x="334962" y="981075"/>
          <a:ext cx="11522075" cy="3744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34962" y="4869606"/>
            <a:ext cx="11522075" cy="1643527"/>
          </a:xfrm>
          <a:prstGeom prst="rect">
            <a:avLst/>
          </a:prstGeom>
        </p:spPr>
        <p:txBody>
          <a:bodyPr wrap="square">
            <a:spAutoFit/>
          </a:bodyPr>
          <a:lstStyle/>
          <a:p>
            <a:pPr>
              <a:lnSpc>
                <a:spcPct val="120000"/>
              </a:lnSpc>
            </a:pPr>
            <a:r>
              <a:rPr lang="el-GR" sz="2800" b="1" u="sng" dirty="0"/>
              <a:t>Βασική προϋπόθεση </a:t>
            </a:r>
            <a:r>
              <a:rPr lang="el-GR" sz="2800" b="1" u="sng" dirty="0" smtClean="0"/>
              <a:t>λειτουργίας:</a:t>
            </a:r>
            <a:r>
              <a:rPr lang="el-GR" sz="2800" b="1" dirty="0" smtClean="0"/>
              <a:t> </a:t>
            </a:r>
            <a:r>
              <a:rPr lang="el-GR" sz="2800" dirty="0" smtClean="0"/>
              <a:t>Ύπαρξη </a:t>
            </a:r>
            <a:r>
              <a:rPr lang="el-GR" sz="2800" dirty="0"/>
              <a:t>στο </a:t>
            </a:r>
            <a:r>
              <a:rPr lang="el-GR" sz="2800" b="1" dirty="0"/>
              <a:t>αεροδρόμιο</a:t>
            </a:r>
            <a:r>
              <a:rPr lang="el-GR" sz="2800" dirty="0"/>
              <a:t> </a:t>
            </a:r>
            <a:r>
              <a:rPr lang="el-GR" sz="2800" dirty="0" smtClean="0"/>
              <a:t>σειράς </a:t>
            </a:r>
            <a:r>
              <a:rPr lang="el-GR" sz="2800" b="1" dirty="0" smtClean="0"/>
              <a:t>κατάλληλων </a:t>
            </a:r>
            <a:r>
              <a:rPr lang="el-GR" sz="2800" b="1" dirty="0"/>
              <a:t>οργάνων</a:t>
            </a:r>
            <a:r>
              <a:rPr lang="el-GR" sz="2800" dirty="0"/>
              <a:t>, με τα οποία συνεργάζονται τα </a:t>
            </a:r>
            <a:r>
              <a:rPr lang="el-GR" sz="2800" b="1" dirty="0"/>
              <a:t>όργανα πτήσης </a:t>
            </a:r>
            <a:r>
              <a:rPr lang="el-GR" sz="2800" dirty="0"/>
              <a:t>και τα </a:t>
            </a:r>
            <a:r>
              <a:rPr lang="el-GR" sz="2800" b="1" dirty="0"/>
              <a:t>συστήματα αυτομάτων </a:t>
            </a:r>
            <a:r>
              <a:rPr lang="el-GR" sz="2800" dirty="0"/>
              <a:t>πιλότων επί τ</a:t>
            </a:r>
            <a:r>
              <a:rPr lang="en-US" sz="2800" dirty="0"/>
              <a:t>o</a:t>
            </a:r>
            <a:r>
              <a:rPr lang="el-GR" sz="2800" dirty="0"/>
              <a:t>υ αεροσκάφους.</a:t>
            </a:r>
          </a:p>
        </p:txBody>
      </p:sp>
    </p:spTree>
    <p:extLst>
      <p:ext uri="{BB962C8B-B14F-4D97-AF65-F5344CB8AC3E}">
        <p14:creationId xmlns:p14="http://schemas.microsoft.com/office/powerpoint/2010/main" val="2261806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 y="188912"/>
            <a:ext cx="11522075" cy="647701"/>
          </a:xfrm>
        </p:spPr>
        <p:style>
          <a:lnRef idx="0">
            <a:scrgbClr r="0" g="0" b="0"/>
          </a:lnRef>
          <a:fillRef idx="1003">
            <a:schemeClr val="lt1"/>
          </a:fillRef>
          <a:effectRef idx="0">
            <a:scrgbClr r="0" g="0" b="0"/>
          </a:effectRef>
          <a:fontRef idx="major"/>
        </p:style>
        <p:txBody>
          <a:bodyPr>
            <a:normAutofit/>
          </a:bodyPr>
          <a:lstStyle/>
          <a:p>
            <a:r>
              <a:rPr lang="el-GR" sz="2800" b="1" dirty="0" smtClean="0"/>
              <a:t>Σύστημα </a:t>
            </a:r>
            <a:r>
              <a:rPr lang="el-GR" sz="2800" b="1" dirty="0"/>
              <a:t>ενόργανης προσγείωσης (</a:t>
            </a:r>
            <a:r>
              <a:rPr lang="en-US" sz="2800" b="1" dirty="0"/>
              <a:t>Instrumental Landing System</a:t>
            </a:r>
            <a:r>
              <a:rPr lang="el-GR" sz="2800" b="1" dirty="0"/>
              <a:t> – </a:t>
            </a:r>
            <a:r>
              <a:rPr lang="en-US" sz="2800" b="1" dirty="0"/>
              <a:t>ILS</a:t>
            </a:r>
            <a:r>
              <a:rPr lang="el-GR" sz="2800" b="1" dirty="0"/>
              <a:t>)</a:t>
            </a:r>
          </a:p>
        </p:txBody>
      </p:sp>
      <p:sp>
        <p:nvSpPr>
          <p:cNvPr id="3" name="Content Placeholder 2"/>
          <p:cNvSpPr>
            <a:spLocks noGrp="1"/>
          </p:cNvSpPr>
          <p:nvPr>
            <p:ph idx="1"/>
          </p:nvPr>
        </p:nvSpPr>
        <p:spPr>
          <a:xfrm>
            <a:off x="334963" y="981075"/>
            <a:ext cx="11522075" cy="5688013"/>
          </a:xfrm>
        </p:spPr>
        <p:txBody>
          <a:bodyPr>
            <a:normAutofit/>
          </a:bodyPr>
          <a:lstStyle/>
          <a:p>
            <a:pPr marL="0" indent="0">
              <a:lnSpc>
                <a:spcPct val="120000"/>
              </a:lnSpc>
              <a:buNone/>
            </a:pPr>
            <a:r>
              <a:rPr lang="el-GR" u="sng" dirty="0" smtClean="0"/>
              <a:t>Το </a:t>
            </a:r>
            <a:r>
              <a:rPr lang="el-GR" u="sng" dirty="0"/>
              <a:t>ευρύτερα χρησιμοποιούμενο για την </a:t>
            </a:r>
            <a:r>
              <a:rPr lang="el-GR" b="1" u="sng" dirty="0"/>
              <a:t>καθοδήγηση αεροσκαφών </a:t>
            </a:r>
            <a:r>
              <a:rPr lang="el-GR" u="sng" dirty="0"/>
              <a:t>κατά την </a:t>
            </a:r>
            <a:r>
              <a:rPr lang="el-GR" b="1" u="sng" dirty="0"/>
              <a:t>προσγείωση</a:t>
            </a:r>
            <a:r>
              <a:rPr lang="el-GR" u="sng" dirty="0"/>
              <a:t>. </a:t>
            </a:r>
            <a:endParaRPr lang="el-GR" u="sng" dirty="0" smtClean="0"/>
          </a:p>
          <a:p>
            <a:pPr marL="0" indent="0">
              <a:lnSpc>
                <a:spcPct val="120000"/>
              </a:lnSpc>
              <a:buNone/>
            </a:pPr>
            <a:r>
              <a:rPr lang="el-GR" b="1" u="sng" dirty="0"/>
              <a:t>Β</a:t>
            </a:r>
            <a:r>
              <a:rPr lang="el-GR" b="1" u="sng" dirty="0" smtClean="0"/>
              <a:t>ασική λειτουργία: </a:t>
            </a:r>
            <a:r>
              <a:rPr lang="el-GR" dirty="0" smtClean="0"/>
              <a:t>Παροχή </a:t>
            </a:r>
            <a:r>
              <a:rPr lang="el-GR" dirty="0"/>
              <a:t>πληροφοριών στον πιλότο, </a:t>
            </a:r>
            <a:r>
              <a:rPr lang="el-GR" dirty="0" smtClean="0"/>
              <a:t>για την καθοδήγηση του αεροσκάφους </a:t>
            </a:r>
            <a:r>
              <a:rPr lang="el-GR" dirty="0"/>
              <a:t>προς τα κάτω </a:t>
            </a:r>
            <a:r>
              <a:rPr lang="el-GR" b="1" dirty="0"/>
              <a:t>διαμέσου των νεφών </a:t>
            </a:r>
            <a:r>
              <a:rPr lang="el-GR" dirty="0"/>
              <a:t>μέχρι το σημείο </a:t>
            </a:r>
            <a:r>
              <a:rPr lang="el-GR" dirty="0" smtClean="0"/>
              <a:t>επανάκτησης </a:t>
            </a:r>
            <a:r>
              <a:rPr lang="el-GR" b="1" dirty="0" smtClean="0"/>
              <a:t>οπτικής επαφής </a:t>
            </a:r>
            <a:r>
              <a:rPr lang="el-GR" b="1" dirty="0"/>
              <a:t>με τον αεροδιάδρομο</a:t>
            </a:r>
            <a:r>
              <a:rPr lang="el-GR" dirty="0"/>
              <a:t>. </a:t>
            </a:r>
            <a:endParaRPr lang="el-GR" dirty="0" smtClean="0"/>
          </a:p>
          <a:p>
            <a:pPr>
              <a:lnSpc>
                <a:spcPct val="120000"/>
              </a:lnSpc>
            </a:pPr>
            <a:r>
              <a:rPr lang="el-GR" b="1" dirty="0"/>
              <a:t>Π</a:t>
            </a:r>
            <a:r>
              <a:rPr lang="el-GR" b="1" dirty="0" smtClean="0"/>
              <a:t>λήρως </a:t>
            </a:r>
            <a:r>
              <a:rPr lang="el-GR" b="1" dirty="0"/>
              <a:t>αυτοματοποιημένη </a:t>
            </a:r>
            <a:r>
              <a:rPr lang="el-GR" b="1" dirty="0" smtClean="0"/>
              <a:t>προσγείωση: </a:t>
            </a:r>
            <a:r>
              <a:rPr lang="el-GR" dirty="0"/>
              <a:t>Ο</a:t>
            </a:r>
            <a:r>
              <a:rPr lang="el-GR" dirty="0" smtClean="0"/>
              <a:t> αυτόματος </a:t>
            </a:r>
            <a:r>
              <a:rPr lang="el-GR" dirty="0"/>
              <a:t>πιλότος καθοδηγεί το αεροσκάφος καθ’ όλο το διάστημα μέχρι την </a:t>
            </a:r>
            <a:r>
              <a:rPr lang="el-GR" b="1" dirty="0"/>
              <a:t>προσγείωση και την πλήρη στάση</a:t>
            </a:r>
            <a:r>
              <a:rPr lang="el-GR" dirty="0" smtClean="0"/>
              <a:t>.</a:t>
            </a:r>
          </a:p>
          <a:p>
            <a:pPr>
              <a:lnSpc>
                <a:spcPct val="120000"/>
              </a:lnSpc>
            </a:pPr>
            <a:r>
              <a:rPr lang="el-GR" dirty="0"/>
              <a:t>Η καθοδήγηση του αεροσκάφους προς τον διάδρομο προσγείωσης, </a:t>
            </a:r>
            <a:r>
              <a:rPr lang="el-GR" b="1" dirty="0"/>
              <a:t>αφορά </a:t>
            </a:r>
            <a:r>
              <a:rPr lang="el-GR" b="1" dirty="0" smtClean="0"/>
              <a:t>και την εγκάρσια - διεύθυνσης κίνηση </a:t>
            </a:r>
            <a:r>
              <a:rPr lang="el-GR" dirty="0" smtClean="0"/>
              <a:t>του.</a:t>
            </a:r>
            <a:endParaRPr lang="el-GR" dirty="0"/>
          </a:p>
          <a:p>
            <a:endParaRPr lang="el-GR" dirty="0"/>
          </a:p>
        </p:txBody>
      </p:sp>
    </p:spTree>
    <p:extLst>
      <p:ext uri="{BB962C8B-B14F-4D97-AF65-F5344CB8AC3E}">
        <p14:creationId xmlns:p14="http://schemas.microsoft.com/office/powerpoint/2010/main" val="20451284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64" y="981075"/>
            <a:ext cx="5689600" cy="5688013"/>
          </a:xfrm>
        </p:spPr>
        <p:txBody>
          <a:bodyPr>
            <a:normAutofit lnSpcReduction="10000"/>
          </a:bodyPr>
          <a:lstStyle/>
          <a:p>
            <a:pPr marL="0" indent="0">
              <a:lnSpc>
                <a:spcPct val="120000"/>
              </a:lnSpc>
              <a:buNone/>
            </a:pPr>
            <a:r>
              <a:rPr lang="el-GR" b="1" u="sng" dirty="0"/>
              <a:t>Δ</a:t>
            </a:r>
            <a:r>
              <a:rPr lang="el-GR" b="1" u="sng" dirty="0" smtClean="0"/>
              <a:t>έσμη (ή ακτίνα) </a:t>
            </a:r>
            <a:r>
              <a:rPr lang="el-GR" b="1" u="sng" dirty="0" err="1" smtClean="0"/>
              <a:t>εντοπιστή</a:t>
            </a:r>
            <a:r>
              <a:rPr lang="el-GR" b="1" u="sng" dirty="0" smtClean="0"/>
              <a:t>: </a:t>
            </a:r>
            <a:r>
              <a:rPr lang="el-GR" dirty="0"/>
              <a:t>Χ</a:t>
            </a:r>
            <a:r>
              <a:rPr lang="el-GR" dirty="0" smtClean="0"/>
              <a:t>ρησιμοποιείται </a:t>
            </a:r>
            <a:r>
              <a:rPr lang="el-GR" dirty="0"/>
              <a:t>για την τοποθέτηση του αεροσκάφους σε κατάλληλη </a:t>
            </a:r>
            <a:r>
              <a:rPr lang="el-GR" b="1" dirty="0"/>
              <a:t>τροχιά που συμπίπτει</a:t>
            </a:r>
            <a:r>
              <a:rPr lang="el-GR" dirty="0"/>
              <a:t> με την </a:t>
            </a:r>
            <a:r>
              <a:rPr lang="el-GR" b="1" dirty="0"/>
              <a:t>κεντρική γραμμή του διαδρόμου προσγείωσης</a:t>
            </a:r>
            <a:r>
              <a:rPr lang="el-GR" dirty="0"/>
              <a:t>. </a:t>
            </a:r>
            <a:endParaRPr lang="el-GR" dirty="0" smtClean="0"/>
          </a:p>
          <a:p>
            <a:pPr>
              <a:lnSpc>
                <a:spcPct val="120000"/>
              </a:lnSpc>
            </a:pPr>
            <a:r>
              <a:rPr lang="el-GR" dirty="0" smtClean="0"/>
              <a:t>Επιτυγχάνεται </a:t>
            </a:r>
            <a:r>
              <a:rPr lang="el-GR" dirty="0"/>
              <a:t>δημιουργώντας </a:t>
            </a:r>
            <a:r>
              <a:rPr lang="el-GR" b="1" dirty="0"/>
              <a:t>αζιμουθιακά σήματα οδήγησης</a:t>
            </a:r>
            <a:r>
              <a:rPr lang="el-GR" dirty="0"/>
              <a:t>, τα οποία λαμβάνονται από τον </a:t>
            </a:r>
            <a:r>
              <a:rPr lang="el-GR" b="1" dirty="0"/>
              <a:t>δέκτη</a:t>
            </a:r>
            <a:r>
              <a:rPr lang="el-GR" dirty="0"/>
              <a:t> που βρίσκεται στο αεροσκάφος. </a:t>
            </a:r>
            <a:endParaRPr lang="el-GR" dirty="0" smtClean="0"/>
          </a:p>
          <a:p>
            <a:pPr>
              <a:lnSpc>
                <a:spcPct val="120000"/>
              </a:lnSpc>
            </a:pPr>
            <a:r>
              <a:rPr lang="el-GR" dirty="0" smtClean="0"/>
              <a:t>Το </a:t>
            </a:r>
            <a:r>
              <a:rPr lang="el-GR" dirty="0"/>
              <a:t>αζιμουθιακό σήμα προκύπτει από την </a:t>
            </a:r>
            <a:r>
              <a:rPr lang="el-GR" b="1" dirty="0"/>
              <a:t>υπέρθεση </a:t>
            </a:r>
            <a:r>
              <a:rPr lang="el-GR" b="1" dirty="0" smtClean="0"/>
              <a:t>δύο σημάτων</a:t>
            </a:r>
            <a:r>
              <a:rPr lang="el-GR" dirty="0" smtClean="0"/>
              <a: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67438" y="3429000"/>
            <a:ext cx="5689600" cy="3240087"/>
          </a:xfrm>
          <a:prstGeom prst="rect">
            <a:avLst/>
          </a:prstGeom>
          <a:solidFill>
            <a:schemeClr val="bg1"/>
          </a:solidFill>
        </p:spPr>
      </p:pic>
      <p:sp>
        <p:nvSpPr>
          <p:cNvPr id="7" name="Title 1"/>
          <p:cNvSpPr>
            <a:spLocks noGrp="1"/>
          </p:cNvSpPr>
          <p:nvPr>
            <p:ph type="title"/>
          </p:nvPr>
        </p:nvSpPr>
        <p:spPr>
          <a:xfrm>
            <a:off x="334962" y="188912"/>
            <a:ext cx="11522075" cy="647701"/>
          </a:xfrm>
        </p:spPr>
        <p:style>
          <a:lnRef idx="0">
            <a:scrgbClr r="0" g="0" b="0"/>
          </a:lnRef>
          <a:fillRef idx="1003">
            <a:schemeClr val="lt1"/>
          </a:fillRef>
          <a:effectRef idx="0">
            <a:scrgbClr r="0" g="0" b="0"/>
          </a:effectRef>
          <a:fontRef idx="major"/>
        </p:style>
        <p:txBody>
          <a:bodyPr>
            <a:normAutofit/>
          </a:bodyPr>
          <a:lstStyle/>
          <a:p>
            <a:r>
              <a:rPr lang="el-GR" sz="2800" b="1" dirty="0" smtClean="0"/>
              <a:t>Σύστημα </a:t>
            </a:r>
            <a:r>
              <a:rPr lang="el-GR" sz="2800" b="1" dirty="0"/>
              <a:t>ενόργανης προσγείωσης (</a:t>
            </a:r>
            <a:r>
              <a:rPr lang="en-US" sz="2800" b="1" dirty="0"/>
              <a:t>Instrumental Landing System</a:t>
            </a:r>
            <a:r>
              <a:rPr lang="el-GR" sz="2800" b="1" dirty="0"/>
              <a:t> – </a:t>
            </a:r>
            <a:r>
              <a:rPr lang="en-US" sz="2800" b="1" dirty="0"/>
              <a:t>ILS</a:t>
            </a:r>
            <a:r>
              <a:rPr lang="el-GR" sz="2800" b="1" dirty="0"/>
              <a:t>)</a:t>
            </a:r>
          </a:p>
        </p:txBody>
      </p:sp>
      <p:sp>
        <p:nvSpPr>
          <p:cNvPr id="8" name="Rectangle 7"/>
          <p:cNvSpPr/>
          <p:nvPr/>
        </p:nvSpPr>
        <p:spPr>
          <a:xfrm>
            <a:off x="6024564" y="981075"/>
            <a:ext cx="6048100" cy="2400657"/>
          </a:xfrm>
          <a:prstGeom prst="rect">
            <a:avLst/>
          </a:prstGeom>
        </p:spPr>
        <p:txBody>
          <a:bodyPr wrap="square">
            <a:spAutoFit/>
          </a:bodyPr>
          <a:lstStyle/>
          <a:p>
            <a:pPr marL="457200" indent="-457200">
              <a:buFont typeface="Arial" panose="020B0604020202020204" pitchFamily="34" charset="0"/>
              <a:buChar char="•"/>
            </a:pPr>
            <a:r>
              <a:rPr lang="el-GR" sz="2500" dirty="0"/>
              <a:t>Στη νοητή επέκταση της </a:t>
            </a:r>
            <a:r>
              <a:rPr lang="el-GR" sz="2500" b="1" dirty="0"/>
              <a:t>κεντρικής γραμμής</a:t>
            </a:r>
            <a:r>
              <a:rPr lang="el-GR" sz="2500" dirty="0"/>
              <a:t> του αεροδιαδρόμου, εντοπίζονται με την </a:t>
            </a:r>
            <a:r>
              <a:rPr lang="el-GR" sz="2500" b="1" dirty="0"/>
              <a:t>ίδια ένταση </a:t>
            </a:r>
            <a:r>
              <a:rPr lang="el-GR" sz="2500" dirty="0"/>
              <a:t>και τα δύο υπερτιθέμενα σήματα. </a:t>
            </a:r>
          </a:p>
          <a:p>
            <a:pPr marL="457200" indent="-457200">
              <a:buFont typeface="Arial" panose="020B0604020202020204" pitchFamily="34" charset="0"/>
              <a:buChar char="•"/>
            </a:pPr>
            <a:r>
              <a:rPr lang="el-GR" sz="2500" dirty="0"/>
              <a:t>Σε περίπτωση που το αεροσκάφος </a:t>
            </a:r>
            <a:r>
              <a:rPr lang="el-GR" sz="2500" b="1" dirty="0"/>
              <a:t>αποκλίνει δεξιά ή αριστερά</a:t>
            </a:r>
            <a:r>
              <a:rPr lang="el-GR" sz="2500" dirty="0"/>
              <a:t>, το αντίστοιχο </a:t>
            </a:r>
            <a:r>
              <a:rPr lang="el-GR" sz="2500" b="1" dirty="0"/>
              <a:t>σήμα </a:t>
            </a:r>
            <a:r>
              <a:rPr lang="el-GR" sz="2500" dirty="0"/>
              <a:t>είναι</a:t>
            </a:r>
            <a:r>
              <a:rPr lang="el-GR" sz="2500" b="1" dirty="0"/>
              <a:t> ισχυρότερο</a:t>
            </a:r>
            <a:r>
              <a:rPr lang="el-GR" sz="2500" dirty="0"/>
              <a:t>. </a:t>
            </a:r>
          </a:p>
        </p:txBody>
      </p:sp>
    </p:spTree>
    <p:extLst>
      <p:ext uri="{BB962C8B-B14F-4D97-AF65-F5344CB8AC3E}">
        <p14:creationId xmlns:p14="http://schemas.microsoft.com/office/powerpoint/2010/main" val="1309803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63" y="981075"/>
            <a:ext cx="5689600" cy="5688013"/>
          </a:xfrm>
        </p:spPr>
        <p:txBody>
          <a:bodyPr>
            <a:normAutofit fontScale="85000" lnSpcReduction="20000"/>
          </a:bodyPr>
          <a:lstStyle/>
          <a:p>
            <a:pPr marL="0" indent="0">
              <a:lnSpc>
                <a:spcPct val="110000"/>
              </a:lnSpc>
              <a:buNone/>
            </a:pPr>
            <a:r>
              <a:rPr lang="el-GR" b="1" u="sng" dirty="0"/>
              <a:t>Δ</a:t>
            </a:r>
            <a:r>
              <a:rPr lang="el-GR" b="1" u="sng" dirty="0" smtClean="0"/>
              <a:t>έσμη ίχνους καθόδου: </a:t>
            </a:r>
          </a:p>
          <a:p>
            <a:pPr>
              <a:lnSpc>
                <a:spcPct val="110000"/>
              </a:lnSpc>
              <a:buFont typeface="Times New Roman" panose="02020603050405020304" pitchFamily="18" charset="0"/>
              <a:buChar char="-"/>
            </a:pPr>
            <a:r>
              <a:rPr lang="el-GR" dirty="0" smtClean="0"/>
              <a:t>Σ</a:t>
            </a:r>
            <a:r>
              <a:rPr lang="el-GR" b="1" dirty="0" smtClean="0"/>
              <a:t>τα </a:t>
            </a:r>
            <a:r>
              <a:rPr lang="el-GR" b="1" dirty="0"/>
              <a:t>πρόθυρα του </a:t>
            </a:r>
            <a:r>
              <a:rPr lang="el-GR" b="1" dirty="0" smtClean="0"/>
              <a:t>αεροδιαδρόμου.</a:t>
            </a:r>
            <a:r>
              <a:rPr lang="el-GR" dirty="0" smtClean="0"/>
              <a:t> </a:t>
            </a:r>
          </a:p>
          <a:p>
            <a:pPr>
              <a:lnSpc>
                <a:spcPct val="110000"/>
              </a:lnSpc>
              <a:buFont typeface="Times New Roman" panose="02020603050405020304" pitchFamily="18" charset="0"/>
              <a:buChar char="-"/>
            </a:pPr>
            <a:r>
              <a:rPr lang="el-GR" dirty="0"/>
              <a:t>Κ</a:t>
            </a:r>
            <a:r>
              <a:rPr lang="el-GR" dirty="0" smtClean="0"/>
              <a:t>αθοδηγεί </a:t>
            </a:r>
            <a:r>
              <a:rPr lang="el-GR" dirty="0"/>
              <a:t>το αεροσκάφος </a:t>
            </a:r>
            <a:r>
              <a:rPr lang="el-GR" dirty="0" smtClean="0"/>
              <a:t>σε </a:t>
            </a:r>
            <a:r>
              <a:rPr lang="el-GR" dirty="0"/>
              <a:t>προαποφασισμένο </a:t>
            </a:r>
            <a:r>
              <a:rPr lang="el-GR" b="1" dirty="0"/>
              <a:t>ίχνος </a:t>
            </a:r>
            <a:r>
              <a:rPr lang="el-GR" b="1" dirty="0" smtClean="0"/>
              <a:t>καθόδου.</a:t>
            </a:r>
            <a:r>
              <a:rPr lang="el-GR" dirty="0" smtClean="0"/>
              <a:t> </a:t>
            </a:r>
          </a:p>
          <a:p>
            <a:pPr>
              <a:lnSpc>
                <a:spcPct val="110000"/>
              </a:lnSpc>
              <a:buFont typeface="Times New Roman" panose="02020603050405020304" pitchFamily="18" charset="0"/>
              <a:buChar char="-"/>
            </a:pPr>
            <a:r>
              <a:rPr lang="el-GR" dirty="0"/>
              <a:t>Τ</a:t>
            </a:r>
            <a:r>
              <a:rPr lang="el-GR" dirty="0" smtClean="0"/>
              <a:t>υπικά </a:t>
            </a:r>
            <a:r>
              <a:rPr lang="el-GR" dirty="0"/>
              <a:t>σχηματίζει μια </a:t>
            </a:r>
            <a:r>
              <a:rPr lang="el-GR" b="1" dirty="0"/>
              <a:t>γωνία </a:t>
            </a:r>
            <a:r>
              <a:rPr lang="el-GR" b="1" dirty="0" smtClean="0"/>
              <a:t>2.5 - 3</a:t>
            </a:r>
            <a:r>
              <a:rPr lang="el-GR" b="1" dirty="0"/>
              <a:t>° </a:t>
            </a:r>
            <a:r>
              <a:rPr lang="el-GR" dirty="0"/>
              <a:t>σε σχέση με τον ορίζοντα. </a:t>
            </a:r>
            <a:endParaRPr lang="el-GR" dirty="0" smtClean="0"/>
          </a:p>
          <a:p>
            <a:pPr>
              <a:lnSpc>
                <a:spcPct val="110000"/>
              </a:lnSpc>
            </a:pPr>
            <a:r>
              <a:rPr lang="el-GR" dirty="0" smtClean="0"/>
              <a:t>Υ</a:t>
            </a:r>
            <a:r>
              <a:rPr lang="el-GR" b="1" dirty="0" smtClean="0"/>
              <a:t>πέρθεση </a:t>
            </a:r>
            <a:r>
              <a:rPr lang="el-GR" b="1" dirty="0"/>
              <a:t>δύο σημάτων </a:t>
            </a:r>
            <a:r>
              <a:rPr lang="el-GR" dirty="0" smtClean="0"/>
              <a:t>δημιουργώντας ένα </a:t>
            </a:r>
            <a:r>
              <a:rPr lang="el-GR" b="1" dirty="0" smtClean="0"/>
              <a:t>σήμα </a:t>
            </a:r>
            <a:r>
              <a:rPr lang="el-GR" b="1" dirty="0"/>
              <a:t>σφάλματος </a:t>
            </a:r>
            <a:r>
              <a:rPr lang="el-GR" dirty="0" smtClean="0"/>
              <a:t>όταν </a:t>
            </a:r>
            <a:r>
              <a:rPr lang="el-GR" dirty="0"/>
              <a:t>το </a:t>
            </a:r>
            <a:r>
              <a:rPr lang="el-GR" dirty="0" smtClean="0"/>
              <a:t>αεροσκάφος </a:t>
            </a:r>
            <a:r>
              <a:rPr lang="el-GR" dirty="0"/>
              <a:t>πετά </a:t>
            </a:r>
            <a:r>
              <a:rPr lang="el-GR" b="1" dirty="0"/>
              <a:t>ψηλότερα ή χαμηλότερα </a:t>
            </a:r>
            <a:r>
              <a:rPr lang="el-GR" dirty="0"/>
              <a:t>από το </a:t>
            </a:r>
            <a:r>
              <a:rPr lang="el-GR" b="1" dirty="0"/>
              <a:t>ίχνος </a:t>
            </a:r>
            <a:r>
              <a:rPr lang="el-GR" b="1" dirty="0" smtClean="0"/>
              <a:t>καθόδου</a:t>
            </a:r>
            <a:r>
              <a:rPr lang="el-GR" dirty="0" smtClean="0"/>
              <a:t>.</a:t>
            </a:r>
          </a:p>
          <a:p>
            <a:pPr>
              <a:lnSpc>
                <a:spcPct val="110000"/>
              </a:lnSpc>
            </a:pPr>
            <a:r>
              <a:rPr lang="el-GR" dirty="0"/>
              <a:t>Οι φάροι των </a:t>
            </a:r>
            <a:r>
              <a:rPr lang="el-GR" b="1" dirty="0"/>
              <a:t>δεικτών </a:t>
            </a:r>
            <a:r>
              <a:rPr lang="el-GR" b="1" dirty="0" smtClean="0"/>
              <a:t>(εξωτερικός &amp; εσωτερικός)</a:t>
            </a:r>
            <a:r>
              <a:rPr lang="el-GR" dirty="0" smtClean="0"/>
              <a:t> χρησιμοποιούνται </a:t>
            </a:r>
            <a:r>
              <a:rPr lang="el-GR" dirty="0"/>
              <a:t>για τον εντοπισμό της </a:t>
            </a:r>
            <a:r>
              <a:rPr lang="el-GR" b="1" dirty="0"/>
              <a:t>θέσης του αεροσκάφους </a:t>
            </a:r>
            <a:r>
              <a:rPr lang="el-GR" dirty="0"/>
              <a:t>σε σχέση με τον </a:t>
            </a:r>
            <a:r>
              <a:rPr lang="el-GR" b="1" dirty="0"/>
              <a:t>διάδρομο προσγείωσης</a:t>
            </a:r>
            <a:r>
              <a:rPr lang="el-GR" dirty="0"/>
              <a:t>. </a:t>
            </a:r>
            <a:endParaRPr lang="el-GR" dirty="0" smtClean="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67437" y="2356643"/>
            <a:ext cx="5689599" cy="3880669"/>
          </a:xfrm>
          <a:prstGeom prst="rect">
            <a:avLst/>
          </a:prstGeom>
          <a:solidFill>
            <a:schemeClr val="bg1"/>
          </a:solidFill>
        </p:spPr>
      </p:pic>
      <p:sp>
        <p:nvSpPr>
          <p:cNvPr id="6" name="Title 1"/>
          <p:cNvSpPr>
            <a:spLocks noGrp="1"/>
          </p:cNvSpPr>
          <p:nvPr>
            <p:ph type="title"/>
          </p:nvPr>
        </p:nvSpPr>
        <p:spPr>
          <a:xfrm>
            <a:off x="334962" y="188912"/>
            <a:ext cx="11522075" cy="647701"/>
          </a:xfrm>
        </p:spPr>
        <p:style>
          <a:lnRef idx="0">
            <a:scrgbClr r="0" g="0" b="0"/>
          </a:lnRef>
          <a:fillRef idx="1003">
            <a:schemeClr val="lt1"/>
          </a:fillRef>
          <a:effectRef idx="0">
            <a:scrgbClr r="0" g="0" b="0"/>
          </a:effectRef>
          <a:fontRef idx="major"/>
        </p:style>
        <p:txBody>
          <a:bodyPr>
            <a:normAutofit/>
          </a:bodyPr>
          <a:lstStyle/>
          <a:p>
            <a:r>
              <a:rPr lang="el-GR" sz="2800" b="1" dirty="0" smtClean="0"/>
              <a:t>Σύστημα </a:t>
            </a:r>
            <a:r>
              <a:rPr lang="el-GR" sz="2800" b="1" dirty="0"/>
              <a:t>ενόργανης προσγείωσης (</a:t>
            </a:r>
            <a:r>
              <a:rPr lang="en-US" sz="2800" b="1" dirty="0"/>
              <a:t>Instrumental Landing System</a:t>
            </a:r>
            <a:r>
              <a:rPr lang="el-GR" sz="2800" b="1" dirty="0"/>
              <a:t> – </a:t>
            </a:r>
            <a:r>
              <a:rPr lang="en-US" sz="2800" b="1" dirty="0"/>
              <a:t>ILS</a:t>
            </a:r>
            <a:r>
              <a:rPr lang="el-GR" sz="2800" b="1" dirty="0"/>
              <a:t>)</a:t>
            </a:r>
          </a:p>
        </p:txBody>
      </p:sp>
      <p:sp>
        <p:nvSpPr>
          <p:cNvPr id="7" name="Rectangle 6"/>
          <p:cNvSpPr/>
          <p:nvPr/>
        </p:nvSpPr>
        <p:spPr>
          <a:xfrm>
            <a:off x="6167437" y="981075"/>
            <a:ext cx="5689599" cy="1231106"/>
          </a:xfrm>
          <a:prstGeom prst="rect">
            <a:avLst/>
          </a:prstGeom>
        </p:spPr>
        <p:txBody>
          <a:bodyPr wrap="square">
            <a:spAutoFit/>
          </a:bodyPr>
          <a:lstStyle/>
          <a:p>
            <a:pPr marL="457200" indent="-457200">
              <a:buFont typeface="Arial" panose="020B0604020202020204" pitchFamily="34" charset="0"/>
              <a:buChar char="•"/>
            </a:pPr>
            <a:r>
              <a:rPr lang="el-GR" sz="2400" dirty="0"/>
              <a:t>Όταν το αεροσκάφος περάσει τον </a:t>
            </a:r>
            <a:r>
              <a:rPr lang="el-GR" sz="2400" b="1" dirty="0"/>
              <a:t>φάρο</a:t>
            </a:r>
            <a:r>
              <a:rPr lang="el-GR" sz="2400" dirty="0"/>
              <a:t> κάποιου δείκτη, ο πιλότος ειδοποιείται μέσω </a:t>
            </a:r>
            <a:r>
              <a:rPr lang="el-GR" sz="2400" b="1" dirty="0"/>
              <a:t>ηχητικού και οπτικού σήματος</a:t>
            </a:r>
            <a:r>
              <a:rPr lang="el-GR" sz="2600" dirty="0"/>
              <a:t>.</a:t>
            </a:r>
          </a:p>
        </p:txBody>
      </p:sp>
    </p:spTree>
    <p:extLst>
      <p:ext uri="{BB962C8B-B14F-4D97-AF65-F5344CB8AC3E}">
        <p14:creationId xmlns:p14="http://schemas.microsoft.com/office/powerpoint/2010/main" val="679782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63" y="981076"/>
            <a:ext cx="11522074" cy="1727844"/>
          </a:xfrm>
        </p:spPr>
        <p:txBody>
          <a:bodyPr>
            <a:normAutofit lnSpcReduction="10000"/>
          </a:bodyPr>
          <a:lstStyle/>
          <a:p>
            <a:pPr marL="0" indent="0">
              <a:buNone/>
            </a:pPr>
            <a:r>
              <a:rPr lang="el-GR" dirty="0"/>
              <a:t>Το κομμάτι της </a:t>
            </a:r>
            <a:r>
              <a:rPr lang="el-GR" b="1" dirty="0"/>
              <a:t>αυτόματης προσγείωσης </a:t>
            </a:r>
            <a:r>
              <a:rPr lang="el-GR" dirty="0"/>
              <a:t>αποτελείται από ένα αριθμό </a:t>
            </a:r>
            <a:r>
              <a:rPr lang="el-GR" dirty="0" smtClean="0"/>
              <a:t>φάσεων.</a:t>
            </a:r>
          </a:p>
          <a:p>
            <a:pPr marL="0" indent="0">
              <a:buNone/>
            </a:pPr>
            <a:r>
              <a:rPr lang="el-GR" b="1" dirty="0" smtClean="0"/>
              <a:t>1:</a:t>
            </a:r>
            <a:r>
              <a:rPr lang="el-GR" dirty="0" smtClean="0"/>
              <a:t> </a:t>
            </a:r>
            <a:r>
              <a:rPr lang="el-GR" dirty="0"/>
              <a:t>Έ</a:t>
            </a:r>
            <a:r>
              <a:rPr lang="el-GR" dirty="0" smtClean="0"/>
              <a:t>ναρξη </a:t>
            </a:r>
            <a:r>
              <a:rPr lang="el-GR" dirty="0"/>
              <a:t>της τελικής προσέγγισης </a:t>
            </a:r>
            <a:r>
              <a:rPr lang="el-GR" dirty="0" smtClean="0"/>
              <a:t>(το αεροσκάφος </a:t>
            </a:r>
            <a:r>
              <a:rPr lang="el-GR" dirty="0"/>
              <a:t>καθοδηγείται στο ίχνος καθόδου και την κεντρική γραμμή του διαδρόμου προσγείωσης μέσω των συστημάτων που </a:t>
            </a:r>
            <a:r>
              <a:rPr lang="el-GR" dirty="0" smtClean="0"/>
              <a:t>αναλύθηκαν).</a:t>
            </a:r>
            <a:endParaRPr lang="el-GR"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23592" y="2708920"/>
            <a:ext cx="7578566" cy="3979908"/>
          </a:xfrm>
          <a:prstGeom prst="rect">
            <a:avLst/>
          </a:prstGeom>
          <a:solidFill>
            <a:schemeClr val="bg1"/>
          </a:solidFill>
        </p:spPr>
      </p:pic>
      <p:sp>
        <p:nvSpPr>
          <p:cNvPr id="6" name="Title 1"/>
          <p:cNvSpPr>
            <a:spLocks noGrp="1"/>
          </p:cNvSpPr>
          <p:nvPr>
            <p:ph type="title"/>
          </p:nvPr>
        </p:nvSpPr>
        <p:spPr>
          <a:xfrm>
            <a:off x="334962" y="188912"/>
            <a:ext cx="11522075" cy="647701"/>
          </a:xfrm>
        </p:spPr>
        <p:style>
          <a:lnRef idx="0">
            <a:scrgbClr r="0" g="0" b="0"/>
          </a:lnRef>
          <a:fillRef idx="1003">
            <a:schemeClr val="lt1"/>
          </a:fillRef>
          <a:effectRef idx="0">
            <a:scrgbClr r="0" g="0" b="0"/>
          </a:effectRef>
          <a:fontRef idx="major"/>
        </p:style>
        <p:txBody>
          <a:bodyPr>
            <a:normAutofit/>
          </a:bodyPr>
          <a:lstStyle/>
          <a:p>
            <a:r>
              <a:rPr lang="el-GR" sz="2800" b="1" dirty="0" smtClean="0"/>
              <a:t>Σύστημα </a:t>
            </a:r>
            <a:r>
              <a:rPr lang="el-GR" sz="2800" b="1" dirty="0"/>
              <a:t>ενόργανης προσγείωσης (</a:t>
            </a:r>
            <a:r>
              <a:rPr lang="en-US" sz="2800" b="1" dirty="0"/>
              <a:t>Instrumental Landing System</a:t>
            </a:r>
            <a:r>
              <a:rPr lang="el-GR" sz="2800" b="1" dirty="0"/>
              <a:t> – </a:t>
            </a:r>
            <a:r>
              <a:rPr lang="en-US" sz="2800" b="1" dirty="0"/>
              <a:t>ILS</a:t>
            </a:r>
            <a:r>
              <a:rPr lang="el-GR" sz="2800" b="1" dirty="0"/>
              <a:t>)</a:t>
            </a:r>
          </a:p>
        </p:txBody>
      </p:sp>
    </p:spTree>
    <p:extLst>
      <p:ext uri="{BB962C8B-B14F-4D97-AF65-F5344CB8AC3E}">
        <p14:creationId xmlns:p14="http://schemas.microsoft.com/office/powerpoint/2010/main" val="1701207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lstStyle/>
          <a:p>
            <a:r>
              <a:rPr lang="el-GR" sz="4000" dirty="0"/>
              <a:t>Κατηγορίες προσέγγισης ILS </a:t>
            </a:r>
          </a:p>
        </p:txBody>
      </p:sp>
      <p:sp>
        <p:nvSpPr>
          <p:cNvPr id="3" name="Content Placeholder 2"/>
          <p:cNvSpPr>
            <a:spLocks noGrp="1"/>
          </p:cNvSpPr>
          <p:nvPr>
            <p:ph idx="1"/>
          </p:nvPr>
        </p:nvSpPr>
        <p:spPr>
          <a:xfrm>
            <a:off x="364248" y="981075"/>
            <a:ext cx="11522075" cy="2447924"/>
          </a:xfrm>
        </p:spPr>
        <p:txBody>
          <a:bodyPr>
            <a:normAutofit fontScale="92500" lnSpcReduction="10000"/>
          </a:bodyPr>
          <a:lstStyle/>
          <a:p>
            <a:pPr marL="0" indent="0">
              <a:lnSpc>
                <a:spcPct val="110000"/>
              </a:lnSpc>
              <a:buNone/>
            </a:pPr>
            <a:r>
              <a:rPr lang="el-GR" b="1" dirty="0" smtClean="0"/>
              <a:t>Κατηγοριοποίηση προσγειώσεων: </a:t>
            </a:r>
            <a:r>
              <a:rPr lang="el-GR" dirty="0" smtClean="0"/>
              <a:t>Γίνεται </a:t>
            </a:r>
            <a:r>
              <a:rPr lang="el-GR" dirty="0"/>
              <a:t>με κριτήριο τις </a:t>
            </a:r>
            <a:r>
              <a:rPr lang="el-GR" b="1" dirty="0"/>
              <a:t>συνθήκες </a:t>
            </a:r>
            <a:r>
              <a:rPr lang="el-GR" b="1" dirty="0" smtClean="0"/>
              <a:t>ορατότητας</a:t>
            </a:r>
            <a:r>
              <a:rPr lang="el-GR" dirty="0" smtClean="0"/>
              <a:t>.</a:t>
            </a:r>
          </a:p>
          <a:p>
            <a:pPr>
              <a:lnSpc>
                <a:spcPct val="110000"/>
              </a:lnSpc>
            </a:pPr>
            <a:r>
              <a:rPr lang="el-GR" dirty="0"/>
              <a:t>Κ</a:t>
            </a:r>
            <a:r>
              <a:rPr lang="el-GR" dirty="0" smtClean="0"/>
              <a:t>άθε </a:t>
            </a:r>
            <a:r>
              <a:rPr lang="el-GR" dirty="0"/>
              <a:t>κατηγορία καθορίζεται ως </a:t>
            </a:r>
            <a:r>
              <a:rPr lang="el-GR" b="1" dirty="0"/>
              <a:t>συνδυασμός του «ύψους λήψης απόφασης» </a:t>
            </a:r>
            <a:r>
              <a:rPr lang="el-GR" dirty="0"/>
              <a:t>(</a:t>
            </a:r>
            <a:r>
              <a:rPr lang="en-US" dirty="0"/>
              <a:t>decision height</a:t>
            </a:r>
            <a:r>
              <a:rPr lang="el-GR" dirty="0"/>
              <a:t>) και του </a:t>
            </a:r>
            <a:r>
              <a:rPr lang="el-GR" b="1" dirty="0"/>
              <a:t>«εύρους ορατότητας αεροδιαδρόμου» </a:t>
            </a:r>
            <a:r>
              <a:rPr lang="el-GR" dirty="0"/>
              <a:t>(</a:t>
            </a:r>
            <a:r>
              <a:rPr lang="en-US" dirty="0"/>
              <a:t>Runway Visual Range</a:t>
            </a:r>
            <a:r>
              <a:rPr lang="el-GR" dirty="0"/>
              <a:t>-</a:t>
            </a:r>
            <a:r>
              <a:rPr lang="en-US" dirty="0"/>
              <a:t>RVR</a:t>
            </a:r>
            <a:r>
              <a:rPr lang="el-GR" dirty="0" smtClean="0"/>
              <a:t>).</a:t>
            </a:r>
          </a:p>
          <a:p>
            <a:pPr marL="0" indent="0">
              <a:lnSpc>
                <a:spcPct val="110000"/>
              </a:lnSpc>
              <a:buNone/>
            </a:pPr>
            <a:r>
              <a:rPr lang="el-GR" b="1" dirty="0" smtClean="0"/>
              <a:t>«Ύψος </a:t>
            </a:r>
            <a:r>
              <a:rPr lang="el-GR" b="1" dirty="0"/>
              <a:t>λήψης </a:t>
            </a:r>
            <a:r>
              <a:rPr lang="el-GR" b="1" dirty="0" smtClean="0"/>
              <a:t>απόφασης»: </a:t>
            </a:r>
            <a:r>
              <a:rPr lang="el-GR" dirty="0" smtClean="0"/>
              <a:t>Το </a:t>
            </a:r>
            <a:r>
              <a:rPr lang="el-GR" b="1" dirty="0"/>
              <a:t>ελάχιστο επιτρεπτό όριο κάθετης ορατότητας</a:t>
            </a:r>
            <a:r>
              <a:rPr lang="el-GR" dirty="0"/>
              <a:t> ώστε να προχωρήσει η διαδικασία προσγείωσης. </a:t>
            </a:r>
            <a:endParaRPr lang="el-GR" dirty="0" smtClean="0"/>
          </a:p>
        </p:txBody>
      </p:sp>
      <p:sp>
        <p:nvSpPr>
          <p:cNvPr id="4" name="Content Placeholder 2"/>
          <p:cNvSpPr txBox="1">
            <a:spLocks/>
          </p:cNvSpPr>
          <p:nvPr/>
        </p:nvSpPr>
        <p:spPr>
          <a:xfrm>
            <a:off x="364248" y="3429000"/>
            <a:ext cx="7675968" cy="32400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l-GR" sz="2600" dirty="0"/>
              <a:t>Σε αυτό το ύψος ο πιλότος είτε συνεχίζει την </a:t>
            </a:r>
            <a:r>
              <a:rPr lang="el-GR" sz="2600" b="1" dirty="0"/>
              <a:t>πτήση υπό χειροκίνητο έλεγχο μέχρι το έδαφος</a:t>
            </a:r>
            <a:r>
              <a:rPr lang="el-GR" sz="2600" dirty="0"/>
              <a:t>, είτε εκτελεί </a:t>
            </a:r>
            <a:r>
              <a:rPr lang="el-GR" sz="2600" b="1" dirty="0"/>
              <a:t>ελιγμό επαναστροφής</a:t>
            </a:r>
            <a:r>
              <a:rPr lang="el-GR" sz="2600" dirty="0"/>
              <a:t> για νέα προσπάθεια προσγείωσης ή κατεύθυνσης σε εναλλακτικό αεροδρόμιο.</a:t>
            </a:r>
          </a:p>
          <a:p>
            <a:r>
              <a:rPr lang="el-GR" sz="2600" dirty="0"/>
              <a:t>Αυτή η απόφαση, καθορίζεται επίσης και από τον ακριβή τύπο των ηλεκτρονικών βοηθημάτων και λειτουργιών αυτόματου πιλότου που φέρει το αεροσκάφος. </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8256638" y="3428999"/>
            <a:ext cx="3600400" cy="3240089"/>
          </a:xfrm>
          <a:prstGeom prst="rect">
            <a:avLst/>
          </a:prstGeom>
        </p:spPr>
      </p:pic>
    </p:spTree>
    <p:extLst>
      <p:ext uri="{BB962C8B-B14F-4D97-AF65-F5344CB8AC3E}">
        <p14:creationId xmlns:p14="http://schemas.microsoft.com/office/powerpoint/2010/main" val="11074325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lstStyle/>
          <a:p>
            <a:r>
              <a:rPr lang="el-GR" sz="4000" b="1" dirty="0"/>
              <a:t>Κατηγορίες προσέγγισης ILS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4" y="981076"/>
                <a:ext cx="11522074" cy="5688012"/>
              </a:xfrm>
            </p:spPr>
            <p:txBody>
              <a:bodyPr>
                <a:normAutofit/>
              </a:bodyPr>
              <a:lstStyle/>
              <a:p>
                <a:pPr>
                  <a:lnSpc>
                    <a:spcPct val="110000"/>
                  </a:lnSpc>
                </a:pPr>
                <a:r>
                  <a:rPr lang="el-GR" b="1" u="sng" dirty="0"/>
                  <a:t>Κατηγορία I:</a:t>
                </a:r>
                <a:r>
                  <a:rPr lang="el-GR" dirty="0"/>
                  <a:t> </a:t>
                </a:r>
                <a:r>
                  <a:rPr lang="el-GR" dirty="0" smtClean="0"/>
                  <a:t>ύψος </a:t>
                </a:r>
                <a:r>
                  <a:rPr lang="el-GR" dirty="0"/>
                  <a:t>βάσης </a:t>
                </a:r>
                <a:r>
                  <a:rPr lang="el-GR" dirty="0" smtClean="0"/>
                  <a:t>νεφών </a:t>
                </a:r>
                <a14:m>
                  <m:oMath xmlns:m="http://schemas.openxmlformats.org/officeDocument/2006/math">
                    <m:r>
                      <a:rPr lang="el-GR" i="1">
                        <a:latin typeface="Cambria Math" panose="02040503050406030204" pitchFamily="18" charset="0"/>
                        <a:ea typeface="Cambria Math" panose="02040503050406030204" pitchFamily="18" charset="0"/>
                      </a:rPr>
                      <m:t>≥</m:t>
                    </m:r>
                  </m:oMath>
                </a14:m>
                <a:r>
                  <a:rPr lang="el-GR" dirty="0" smtClean="0"/>
                  <a:t> </a:t>
                </a:r>
                <a:r>
                  <a:rPr lang="el-GR" b="1" dirty="0"/>
                  <a:t>200 </a:t>
                </a:r>
                <a:r>
                  <a:rPr lang="el-GR" b="1" dirty="0" err="1"/>
                  <a:t>ft</a:t>
                </a:r>
                <a:r>
                  <a:rPr lang="el-GR" b="1" dirty="0"/>
                  <a:t> </a:t>
                </a:r>
                <a:r>
                  <a:rPr lang="el-GR" dirty="0" smtClean="0"/>
                  <a:t>πάνω </a:t>
                </a:r>
                <a:r>
                  <a:rPr lang="el-GR" dirty="0"/>
                  <a:t>από το σημείο επαφής και ορατότητα (</a:t>
                </a:r>
                <a:r>
                  <a:rPr lang="en-GB" dirty="0"/>
                  <a:t>runway visual range</a:t>
                </a:r>
                <a:r>
                  <a:rPr lang="el-GR" b="1" dirty="0"/>
                  <a:t>-RVR) </a:t>
                </a:r>
                <a14:m>
                  <m:oMath xmlns:m="http://schemas.openxmlformats.org/officeDocument/2006/math">
                    <m:r>
                      <a:rPr lang="el-GR" i="1">
                        <a:latin typeface="Cambria Math" panose="02040503050406030204" pitchFamily="18" charset="0"/>
                        <a:ea typeface="Cambria Math" panose="02040503050406030204" pitchFamily="18" charset="0"/>
                      </a:rPr>
                      <m:t>≥ </m:t>
                    </m:r>
                  </m:oMath>
                </a14:m>
                <a:r>
                  <a:rPr lang="el-GR" b="1" dirty="0" smtClean="0"/>
                  <a:t> 2600 </a:t>
                </a:r>
                <a:r>
                  <a:rPr lang="el-GR" b="1" dirty="0" err="1" smtClean="0"/>
                  <a:t>ft</a:t>
                </a:r>
                <a:r>
                  <a:rPr lang="el-GR" dirty="0" smtClean="0"/>
                  <a:t>.</a:t>
                </a:r>
                <a:endParaRPr lang="el-GR" dirty="0"/>
              </a:p>
              <a:p>
                <a:pPr>
                  <a:lnSpc>
                    <a:spcPct val="110000"/>
                  </a:lnSpc>
                </a:pPr>
                <a:r>
                  <a:rPr lang="el-GR" b="1" u="sng" dirty="0"/>
                  <a:t>Κατηγορία IΙ: </a:t>
                </a:r>
                <a:r>
                  <a:rPr lang="el-GR" dirty="0" smtClean="0"/>
                  <a:t>ύψος </a:t>
                </a:r>
                <a:r>
                  <a:rPr lang="el-GR" dirty="0"/>
                  <a:t>βάσης νεφών </a:t>
                </a:r>
                <a14:m>
                  <m:oMath xmlns:m="http://schemas.openxmlformats.org/officeDocument/2006/math">
                    <m:r>
                      <a:rPr lang="el-GR" i="1">
                        <a:latin typeface="Cambria Math" panose="02040503050406030204" pitchFamily="18" charset="0"/>
                        <a:ea typeface="Cambria Math" panose="02040503050406030204" pitchFamily="18" charset="0"/>
                      </a:rPr>
                      <m:t>≥ </m:t>
                    </m:r>
                  </m:oMath>
                </a14:m>
                <a:r>
                  <a:rPr lang="el-GR" b="1" dirty="0"/>
                  <a:t>100 </a:t>
                </a:r>
                <a:r>
                  <a:rPr lang="el-GR" b="1" dirty="0" err="1"/>
                  <a:t>ft</a:t>
                </a:r>
                <a:r>
                  <a:rPr lang="el-GR" b="1" dirty="0"/>
                  <a:t> </a:t>
                </a:r>
                <a:r>
                  <a:rPr lang="el-GR" dirty="0" smtClean="0"/>
                  <a:t>πάνω </a:t>
                </a:r>
                <a:r>
                  <a:rPr lang="el-GR" dirty="0"/>
                  <a:t>από το σημείο επαφής </a:t>
                </a:r>
                <a:r>
                  <a:rPr lang="el-GR" dirty="0" smtClean="0"/>
                  <a:t>και </a:t>
                </a:r>
                <a:r>
                  <a:rPr lang="el-GR" b="1" dirty="0"/>
                  <a:t>RVR </a:t>
                </a:r>
                <a14:m>
                  <m:oMath xmlns:m="http://schemas.openxmlformats.org/officeDocument/2006/math">
                    <m:r>
                      <a:rPr lang="el-GR" b="1" i="1" smtClean="0">
                        <a:latin typeface="Cambria Math" panose="02040503050406030204" pitchFamily="18" charset="0"/>
                        <a:ea typeface="Cambria Math" panose="02040503050406030204" pitchFamily="18" charset="0"/>
                      </a:rPr>
                      <m:t>≥</m:t>
                    </m:r>
                  </m:oMath>
                </a14:m>
                <a:r>
                  <a:rPr lang="el-GR" b="1" dirty="0" smtClean="0"/>
                  <a:t>1200 </a:t>
                </a:r>
                <a:r>
                  <a:rPr lang="el-GR" b="1" dirty="0" err="1" smtClean="0"/>
                  <a:t>ft</a:t>
                </a:r>
                <a:r>
                  <a:rPr lang="el-GR" dirty="0" smtClean="0"/>
                  <a:t>.</a:t>
                </a:r>
                <a:endParaRPr lang="el-GR" dirty="0"/>
              </a:p>
              <a:p>
                <a:pPr>
                  <a:lnSpc>
                    <a:spcPct val="110000"/>
                  </a:lnSpc>
                </a:pPr>
                <a:r>
                  <a:rPr lang="el-GR" b="1" u="sng" dirty="0"/>
                  <a:t>Κατηγορία </a:t>
                </a:r>
                <a:r>
                  <a:rPr lang="el-GR" b="1" u="sng" dirty="0" err="1"/>
                  <a:t>IΙΙa</a:t>
                </a:r>
                <a:r>
                  <a:rPr lang="el-GR" b="1" u="sng" dirty="0"/>
                  <a:t>: </a:t>
                </a:r>
                <a:r>
                  <a:rPr lang="el-GR" b="1" dirty="0" smtClean="0"/>
                  <a:t>μηδενικό</a:t>
                </a:r>
                <a:r>
                  <a:rPr lang="el-GR" dirty="0" smtClean="0"/>
                  <a:t> </a:t>
                </a:r>
                <a:r>
                  <a:rPr lang="el-GR" dirty="0"/>
                  <a:t>ύψος βάσης νεφών πάνω από το σημείο επαφής και </a:t>
                </a:r>
                <a:r>
                  <a:rPr lang="el-GR" b="1" dirty="0"/>
                  <a:t>RVR </a:t>
                </a:r>
                <a14:m>
                  <m:oMath xmlns:m="http://schemas.openxmlformats.org/officeDocument/2006/math">
                    <m:r>
                      <a:rPr lang="el-GR" b="1" i="1">
                        <a:latin typeface="Cambria Math" panose="02040503050406030204" pitchFamily="18" charset="0"/>
                        <a:ea typeface="Cambria Math" panose="02040503050406030204" pitchFamily="18" charset="0"/>
                      </a:rPr>
                      <m:t>≥ </m:t>
                    </m:r>
                  </m:oMath>
                </a14:m>
                <a:r>
                  <a:rPr lang="el-GR" b="1" dirty="0" smtClean="0"/>
                  <a:t>700 </a:t>
                </a:r>
                <a:r>
                  <a:rPr lang="el-GR" b="1" dirty="0" err="1" smtClean="0"/>
                  <a:t>ft</a:t>
                </a:r>
                <a:r>
                  <a:rPr lang="el-GR" dirty="0" smtClean="0"/>
                  <a:t>.</a:t>
                </a:r>
                <a:endParaRPr lang="el-GR" dirty="0"/>
              </a:p>
              <a:p>
                <a:pPr>
                  <a:lnSpc>
                    <a:spcPct val="110000"/>
                  </a:lnSpc>
                </a:pPr>
                <a:r>
                  <a:rPr lang="el-GR" b="1" u="sng" dirty="0"/>
                  <a:t>Κατηγορία </a:t>
                </a:r>
                <a:r>
                  <a:rPr lang="el-GR" b="1" u="sng" dirty="0" err="1"/>
                  <a:t>IIIb</a:t>
                </a:r>
                <a:r>
                  <a:rPr lang="el-GR" b="1" u="sng" dirty="0"/>
                  <a:t>: </a:t>
                </a:r>
                <a:r>
                  <a:rPr lang="el-GR" b="1" dirty="0"/>
                  <a:t>μηδενικό</a:t>
                </a:r>
                <a:r>
                  <a:rPr lang="el-GR" dirty="0"/>
                  <a:t> ύψος βάσης νεφών πάνω από το σημείο επαφής και </a:t>
                </a:r>
                <a:r>
                  <a:rPr lang="el-GR" b="1" dirty="0"/>
                  <a:t>RVR </a:t>
                </a:r>
                <a14:m>
                  <m:oMath xmlns:m="http://schemas.openxmlformats.org/officeDocument/2006/math">
                    <m:r>
                      <a:rPr lang="el-GR" b="1" i="1">
                        <a:latin typeface="Cambria Math" panose="02040503050406030204" pitchFamily="18" charset="0"/>
                        <a:ea typeface="Cambria Math" panose="02040503050406030204" pitchFamily="18" charset="0"/>
                      </a:rPr>
                      <m:t>≥ </m:t>
                    </m:r>
                  </m:oMath>
                </a14:m>
                <a:r>
                  <a:rPr lang="el-GR" b="1" dirty="0"/>
                  <a:t>150 </a:t>
                </a:r>
                <a:r>
                  <a:rPr lang="el-GR" b="1" dirty="0" err="1" smtClean="0"/>
                  <a:t>ft</a:t>
                </a:r>
                <a:r>
                  <a:rPr lang="el-GR" dirty="0" smtClean="0"/>
                  <a:t>.</a:t>
                </a:r>
                <a:endParaRPr lang="el-GR" dirty="0"/>
              </a:p>
              <a:p>
                <a:pPr>
                  <a:lnSpc>
                    <a:spcPct val="110000"/>
                  </a:lnSpc>
                </a:pPr>
                <a:r>
                  <a:rPr lang="el-GR" b="1" u="sng" dirty="0"/>
                  <a:t>Κατηγορία </a:t>
                </a:r>
                <a:r>
                  <a:rPr lang="el-GR" b="1" u="sng" dirty="0" err="1"/>
                  <a:t>IIIc</a:t>
                </a:r>
                <a:r>
                  <a:rPr lang="el-GR" b="1" u="sng" dirty="0"/>
                  <a:t>: </a:t>
                </a:r>
                <a:r>
                  <a:rPr lang="el-GR" b="1" dirty="0"/>
                  <a:t>μηδενικό</a:t>
                </a:r>
                <a:r>
                  <a:rPr lang="el-GR" dirty="0"/>
                  <a:t> ύψος βάσης νεφών πάνω από το σημείο επαφής και </a:t>
                </a:r>
                <a:r>
                  <a:rPr lang="el-GR" b="1" dirty="0"/>
                  <a:t>μηδενική ορατότητα RVR</a:t>
                </a:r>
                <a:r>
                  <a:rPr lang="el-G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4" y="981076"/>
                <a:ext cx="11522074" cy="5688012"/>
              </a:xfrm>
              <a:blipFill rotWithShape="0">
                <a:blip r:embed="rId2"/>
                <a:stretch>
                  <a:fillRect l="-952" t="-750"/>
                </a:stretch>
              </a:blipFill>
            </p:spPr>
            <p:txBody>
              <a:bodyPr/>
              <a:lstStyle/>
              <a:p>
                <a:r>
                  <a:rPr lang="el-GR">
                    <a:noFill/>
                  </a:rPr>
                  <a:t> </a:t>
                </a:r>
              </a:p>
            </p:txBody>
          </p:sp>
        </mc:Fallback>
      </mc:AlternateContent>
    </p:spTree>
    <p:extLst>
      <p:ext uri="{BB962C8B-B14F-4D97-AF65-F5344CB8AC3E}">
        <p14:creationId xmlns:p14="http://schemas.microsoft.com/office/powerpoint/2010/main" val="2003099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701"/>
          </a:xfrm>
        </p:spPr>
        <p:style>
          <a:lnRef idx="0">
            <a:scrgbClr r="0" g="0" b="0"/>
          </a:lnRef>
          <a:fillRef idx="1003">
            <a:schemeClr val="lt1"/>
          </a:fillRef>
          <a:effectRef idx="0">
            <a:scrgbClr r="0" g="0" b="0"/>
          </a:effectRef>
          <a:fontRef idx="major"/>
        </p:style>
        <p:txBody>
          <a:bodyPr>
            <a:normAutofit/>
          </a:bodyPr>
          <a:lstStyle/>
          <a:p>
            <a:r>
              <a:rPr lang="el-GR" sz="4000" b="1" dirty="0"/>
              <a:t>Κατηγορίες προσέγγισης ILS </a:t>
            </a:r>
          </a:p>
        </p:txBody>
      </p:sp>
      <p:sp>
        <p:nvSpPr>
          <p:cNvPr id="3" name="Content Placeholder 2"/>
          <p:cNvSpPr>
            <a:spLocks noGrp="1"/>
          </p:cNvSpPr>
          <p:nvPr>
            <p:ph idx="1"/>
          </p:nvPr>
        </p:nvSpPr>
        <p:spPr>
          <a:xfrm>
            <a:off x="334963" y="981075"/>
            <a:ext cx="11522075" cy="5688013"/>
          </a:xfrm>
        </p:spPr>
        <p:txBody>
          <a:bodyPr>
            <a:normAutofit fontScale="92500" lnSpcReduction="20000"/>
          </a:bodyPr>
          <a:lstStyle/>
          <a:p>
            <a:pPr marL="0" indent="0">
              <a:lnSpc>
                <a:spcPct val="110000"/>
              </a:lnSpc>
              <a:buNone/>
            </a:pPr>
            <a:r>
              <a:rPr lang="el-GR" b="1" u="sng" dirty="0"/>
              <a:t>Κ</a:t>
            </a:r>
            <a:r>
              <a:rPr lang="el-GR" b="1" u="sng" dirty="0" smtClean="0"/>
              <a:t>ατηγορία Ι</a:t>
            </a:r>
            <a:r>
              <a:rPr lang="el-GR" u="sng" dirty="0"/>
              <a:t>:</a:t>
            </a:r>
            <a:r>
              <a:rPr lang="el-GR" u="sng" dirty="0" smtClean="0"/>
              <a:t> </a:t>
            </a:r>
            <a:endParaRPr lang="en-US" u="sng" dirty="0" smtClean="0"/>
          </a:p>
          <a:p>
            <a:pPr marL="0" indent="0">
              <a:lnSpc>
                <a:spcPct val="110000"/>
              </a:lnSpc>
              <a:buNone/>
            </a:pPr>
            <a:r>
              <a:rPr lang="el-GR" dirty="0" smtClean="0"/>
              <a:t>Ο </a:t>
            </a:r>
            <a:r>
              <a:rPr lang="el-GR" dirty="0"/>
              <a:t>πιλότος πρέπει να είναι ικανός να πετά με τα όργανα του αεροσκάφους και να ακολουθεί ένα βοήθημα (όπως για παράδειγμα το ILS) έως τα 200 ft πάνω από το έδαφος με ικανοποιητική ασφάλεια. </a:t>
            </a:r>
            <a:endParaRPr lang="el-GR" dirty="0" smtClean="0"/>
          </a:p>
          <a:p>
            <a:pPr marL="0" indent="0">
              <a:lnSpc>
                <a:spcPct val="110000"/>
              </a:lnSpc>
              <a:buNone/>
            </a:pPr>
            <a:r>
              <a:rPr lang="el-GR" b="1" u="sng" dirty="0" smtClean="0"/>
              <a:t>Κατηγορία ΙΙ:</a:t>
            </a:r>
            <a:r>
              <a:rPr lang="el-GR" u="sng" dirty="0" smtClean="0"/>
              <a:t> </a:t>
            </a:r>
            <a:endParaRPr lang="en-US" u="sng" dirty="0" smtClean="0"/>
          </a:p>
          <a:p>
            <a:pPr marL="0" indent="0">
              <a:lnSpc>
                <a:spcPct val="110000"/>
              </a:lnSpc>
              <a:buNone/>
            </a:pPr>
            <a:r>
              <a:rPr lang="el-GR" dirty="0" smtClean="0"/>
              <a:t>Απαιτείται </a:t>
            </a:r>
            <a:r>
              <a:rPr lang="el-GR" dirty="0"/>
              <a:t>ειδική εκπαίδευση για το πλήρωμα του αεροσκάφους, καθώς και για τους τεχνικούς που συντηρούν το σύστημα. Επίσης, απαιτείται ο εφοδιασμός του αεροσκάφους με μια λίστα από ειδικά όργανα</a:t>
            </a:r>
            <a:r>
              <a:rPr lang="el-GR" dirty="0" smtClean="0"/>
              <a:t>.</a:t>
            </a:r>
          </a:p>
          <a:p>
            <a:pPr marL="0" indent="0">
              <a:lnSpc>
                <a:spcPct val="110000"/>
              </a:lnSpc>
              <a:buNone/>
            </a:pPr>
            <a:r>
              <a:rPr lang="el-GR" b="1" u="sng" dirty="0"/>
              <a:t>Κ</a:t>
            </a:r>
            <a:r>
              <a:rPr lang="el-GR" b="1" u="sng" dirty="0" smtClean="0"/>
              <a:t>ατηγορία ΙΙΙ:</a:t>
            </a:r>
            <a:r>
              <a:rPr lang="el-GR" u="sng" dirty="0" smtClean="0"/>
              <a:t> </a:t>
            </a:r>
            <a:endParaRPr lang="en-US" u="sng" dirty="0" smtClean="0"/>
          </a:p>
          <a:p>
            <a:pPr marL="0" indent="0">
              <a:lnSpc>
                <a:spcPct val="110000"/>
              </a:lnSpc>
              <a:buNone/>
            </a:pPr>
            <a:r>
              <a:rPr lang="el-GR" dirty="0" smtClean="0"/>
              <a:t>Επικρατούν </a:t>
            </a:r>
            <a:r>
              <a:rPr lang="el-GR" dirty="0"/>
              <a:t>ακόμα πιο αυστηροί κανόνες για την εκπαίδευση των πληρωμάτων και για τα ειδικά όργανα που πρέπει να είναι εφοδιασμένο το αεροσκάφος. Θ</a:t>
            </a:r>
            <a:r>
              <a:rPr lang="el-GR" dirty="0" smtClean="0"/>
              <a:t>εωρείται </a:t>
            </a:r>
            <a:r>
              <a:rPr lang="el-GR" dirty="0"/>
              <a:t>απαραίτητη η ύπαρξη τριπλού συστήματος ελέγχου πτήσης, που πρέπει να περιλαμβάνει τη λειτουργία της αυτόματης οριζοντίωσης πριν από την προσγείωση.</a:t>
            </a:r>
          </a:p>
        </p:txBody>
      </p:sp>
    </p:spTree>
    <p:extLst>
      <p:ext uri="{BB962C8B-B14F-4D97-AF65-F5344CB8AC3E}">
        <p14:creationId xmlns:p14="http://schemas.microsoft.com/office/powerpoint/2010/main" val="3287010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700"/>
          </a:xfrm>
        </p:spPr>
        <p:style>
          <a:lnRef idx="1">
            <a:schemeClr val="accent3"/>
          </a:lnRef>
          <a:fillRef idx="1003">
            <a:schemeClr val="lt2"/>
          </a:fillRef>
          <a:effectRef idx="1">
            <a:schemeClr val="accent3"/>
          </a:effectRef>
          <a:fontRef idx="minor">
            <a:schemeClr val="dk1"/>
          </a:fontRef>
        </p:style>
        <p:txBody>
          <a:bodyPr>
            <a:noAutofit/>
          </a:bodyPr>
          <a:lstStyle/>
          <a:p>
            <a:r>
              <a:rPr lang="el-GR" sz="3200" b="1" dirty="0"/>
              <a:t>Σύνθετες λειτουργίες πλοήγησης και ελιγμών σε σύγχρονα αεροσκάφη</a:t>
            </a:r>
          </a:p>
        </p:txBody>
      </p:sp>
      <p:graphicFrame>
        <p:nvGraphicFramePr>
          <p:cNvPr id="9" name="Diagram 8"/>
          <p:cNvGraphicFramePr/>
          <p:nvPr>
            <p:extLst>
              <p:ext uri="{D42A27DB-BD31-4B8C-83A1-F6EECF244321}">
                <p14:modId xmlns:p14="http://schemas.microsoft.com/office/powerpoint/2010/main" val="2584630772"/>
              </p:ext>
            </p:extLst>
          </p:nvPr>
        </p:nvGraphicFramePr>
        <p:xfrm>
          <a:off x="334963" y="981076"/>
          <a:ext cx="5689600" cy="552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2841239136"/>
              </p:ext>
            </p:extLst>
          </p:nvPr>
        </p:nvGraphicFramePr>
        <p:xfrm>
          <a:off x="6167438" y="981076"/>
          <a:ext cx="5689599" cy="5669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25209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39"/>
            <a:ext cx="11522075" cy="647973"/>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του ίχνους καθόδου</a:t>
            </a:r>
          </a:p>
        </p:txBody>
      </p:sp>
      <p:sp>
        <p:nvSpPr>
          <p:cNvPr id="3" name="Content Placeholder 2"/>
          <p:cNvSpPr>
            <a:spLocks noGrp="1"/>
          </p:cNvSpPr>
          <p:nvPr>
            <p:ph idx="1"/>
          </p:nvPr>
        </p:nvSpPr>
        <p:spPr>
          <a:xfrm>
            <a:off x="334963" y="981076"/>
            <a:ext cx="11522075" cy="2447924"/>
          </a:xfrm>
        </p:spPr>
        <p:txBody>
          <a:bodyPr>
            <a:normAutofit/>
          </a:bodyPr>
          <a:lstStyle/>
          <a:p>
            <a:pPr marL="0" indent="0">
              <a:buNone/>
            </a:pPr>
            <a:r>
              <a:rPr lang="el-GR" u="sng" dirty="0" smtClean="0"/>
              <a:t>Σχήμα:</a:t>
            </a:r>
            <a:r>
              <a:rPr lang="el-GR" dirty="0" smtClean="0"/>
              <a:t> </a:t>
            </a:r>
            <a:r>
              <a:rPr lang="el-GR" b="1" dirty="0"/>
              <a:t>Γ</a:t>
            </a:r>
            <a:r>
              <a:rPr lang="el-GR" b="1" dirty="0" smtClean="0"/>
              <a:t>εωμετρία </a:t>
            </a:r>
            <a:r>
              <a:rPr lang="el-GR" b="1" dirty="0"/>
              <a:t>του ίχνους πτήσης </a:t>
            </a:r>
            <a:r>
              <a:rPr lang="el-GR" dirty="0"/>
              <a:t>για ένα τέτοιο </a:t>
            </a:r>
            <a:r>
              <a:rPr lang="el-GR" dirty="0" smtClean="0"/>
              <a:t>σύστημα:</a:t>
            </a:r>
            <a:endParaRPr lang="el-GR" dirty="0"/>
          </a:p>
          <a:p>
            <a:pPr lvl="0">
              <a:buFont typeface="Arial" panose="020B0604020202020204" pitchFamily="34" charset="0"/>
              <a:buChar char="•"/>
            </a:pPr>
            <a:r>
              <a:rPr lang="el-GR" dirty="0"/>
              <a:t>Η </a:t>
            </a:r>
            <a:r>
              <a:rPr lang="el-GR" b="1" dirty="0"/>
              <a:t>κεραία λήψης </a:t>
            </a:r>
            <a:r>
              <a:rPr lang="el-GR" dirty="0"/>
              <a:t>του αεροσκάφους βρίσκεται στο </a:t>
            </a:r>
            <a:r>
              <a:rPr lang="el-GR" b="1" dirty="0"/>
              <a:t>Κέντρο Βάρους </a:t>
            </a:r>
            <a:r>
              <a:rPr lang="el-GR" dirty="0"/>
              <a:t>του.</a:t>
            </a:r>
          </a:p>
          <a:p>
            <a:pPr lvl="0">
              <a:buFont typeface="Arial" panose="020B0604020202020204" pitchFamily="34" charset="0"/>
              <a:buChar char="•"/>
            </a:pPr>
            <a:r>
              <a:rPr lang="el-GR" dirty="0"/>
              <a:t>Το Κέντρο Βάρους μετακινείται κατά μήκος του ίχνους καθόδου.</a:t>
            </a:r>
          </a:p>
          <a:p>
            <a:pPr lvl="0"/>
            <a:r>
              <a:rPr lang="el-GR" b="1" dirty="0" smtClean="0"/>
              <a:t>Γ:</a:t>
            </a:r>
            <a:r>
              <a:rPr lang="el-GR" dirty="0" smtClean="0"/>
              <a:t> </a:t>
            </a:r>
            <a:r>
              <a:rPr lang="el-GR" b="1" dirty="0"/>
              <a:t>γωνία σφάλματος </a:t>
            </a:r>
            <a:r>
              <a:rPr lang="el-GR" dirty="0" smtClean="0"/>
              <a:t>του </a:t>
            </a:r>
            <a:r>
              <a:rPr lang="el-GR" dirty="0"/>
              <a:t>ίχνους </a:t>
            </a:r>
            <a:r>
              <a:rPr lang="el-GR" dirty="0" smtClean="0"/>
              <a:t>καθόδου. </a:t>
            </a:r>
            <a:r>
              <a:rPr lang="el-GR" dirty="0"/>
              <a:t>Α</a:t>
            </a:r>
            <a:r>
              <a:rPr lang="el-GR" dirty="0" smtClean="0"/>
              <a:t>νιχνεύεται </a:t>
            </a:r>
            <a:r>
              <a:rPr lang="el-GR" dirty="0"/>
              <a:t>από το </a:t>
            </a:r>
            <a:r>
              <a:rPr lang="el-GR" b="1" dirty="0"/>
              <a:t>δέκτη</a:t>
            </a:r>
            <a:r>
              <a:rPr lang="el-GR" dirty="0"/>
              <a:t> του ίχνους καθόδου που βρίσκεται πάνω </a:t>
            </a:r>
            <a:r>
              <a:rPr lang="el-GR" b="1" dirty="0"/>
              <a:t>στο αεροσκάφος</a:t>
            </a:r>
            <a:r>
              <a:rPr lang="el-GR" dirty="0"/>
              <a:t>.</a:t>
            </a:r>
          </a:p>
          <a:p>
            <a:endParaRPr lang="el-GR"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95600" y="3429000"/>
            <a:ext cx="7200800" cy="3240088"/>
          </a:xfrm>
          <a:prstGeom prst="rect">
            <a:avLst/>
          </a:prstGeom>
        </p:spPr>
      </p:pic>
    </p:spTree>
    <p:extLst>
      <p:ext uri="{BB962C8B-B14F-4D97-AF65-F5344CB8AC3E}">
        <p14:creationId xmlns:p14="http://schemas.microsoft.com/office/powerpoint/2010/main" val="13258510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699"/>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του ίχνους καθόδου</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5"/>
                <a:ext cx="11522075" cy="5472261"/>
              </a:xfrm>
            </p:spPr>
            <p:txBody>
              <a:bodyPr>
                <a:normAutofit/>
              </a:bodyPr>
              <a:lstStyle/>
              <a:p>
                <a:r>
                  <a:rPr lang="el-GR" dirty="0"/>
                  <a:t>Η </a:t>
                </a:r>
                <a:r>
                  <a:rPr lang="el-GR" b="1" dirty="0"/>
                  <a:t>ταχύτητα</a:t>
                </a:r>
                <a:r>
                  <a:rPr lang="el-GR" dirty="0"/>
                  <a:t> με την οποία το αεροσκάφος προσεγγίζει το ίχνος καθόδου:</a:t>
                </a:r>
              </a:p>
              <a:p>
                <a:pPr marL="0" indent="0">
                  <a:buNone/>
                </a:pPr>
                <a14:m>
                  <m:oMathPara xmlns:m="http://schemas.openxmlformats.org/officeDocument/2006/math">
                    <m:oMathParaPr>
                      <m:jc m:val="centerGroup"/>
                    </m:oMathParaPr>
                    <m:oMath xmlns:m="http://schemas.openxmlformats.org/officeDocument/2006/math">
                      <m:acc>
                        <m:accPr>
                          <m:chr m:val="̇"/>
                          <m:ctrlPr>
                            <a:rPr lang="el-GR" i="1">
                              <a:latin typeface="Cambria Math" panose="02040503050406030204" pitchFamily="18" charset="0"/>
                            </a:rPr>
                          </m:ctrlPr>
                        </m:accPr>
                        <m:e>
                          <m:r>
                            <m:rPr>
                              <m:sty m:val="p"/>
                            </m:rPr>
                            <a:rPr lang="en-US">
                              <a:latin typeface="Cambria Math" panose="02040503050406030204" pitchFamily="18" charset="0"/>
                            </a:rPr>
                            <m:t>d</m:t>
                          </m:r>
                        </m:e>
                      </m:acc>
                      <m:r>
                        <a:rPr lang="en-US">
                          <a:latin typeface="Cambria Math" panose="02040503050406030204" pitchFamily="18" charset="0"/>
                        </a:rPr>
                        <m:t>=</m:t>
                      </m:r>
                      <m:sSub>
                        <m:sSubPr>
                          <m:ctrlPr>
                            <a:rPr lang="el-GR" i="1">
                              <a:latin typeface="Cambria Math" panose="02040503050406030204" pitchFamily="18" charset="0"/>
                            </a:rPr>
                          </m:ctrlPr>
                        </m:sSubPr>
                        <m:e>
                          <m:r>
                            <m:rPr>
                              <m:sty m:val="p"/>
                            </m:rPr>
                            <a:rPr lang="en-US">
                              <a:latin typeface="Cambria Math" panose="02040503050406030204" pitchFamily="18" charset="0"/>
                            </a:rPr>
                            <m:t>U</m:t>
                          </m:r>
                        </m:e>
                        <m:sub>
                          <m:r>
                            <m:rPr>
                              <m:sty m:val="p"/>
                            </m:rPr>
                            <a:rPr lang="en-US">
                              <a:latin typeface="Cambria Math" panose="02040503050406030204" pitchFamily="18" charset="0"/>
                            </a:rPr>
                            <m:t>e</m:t>
                          </m:r>
                        </m:sub>
                      </m:sSub>
                      <m:func>
                        <m:funcPr>
                          <m:ctrlPr>
                            <a:rPr lang="el-GR" i="1">
                              <a:latin typeface="Cambria Math" panose="02040503050406030204" pitchFamily="18" charset="0"/>
                            </a:rPr>
                          </m:ctrlPr>
                        </m:funcPr>
                        <m:fName>
                          <m:r>
                            <m:rPr>
                              <m:sty m:val="p"/>
                            </m:rPr>
                            <a:rPr lang="en-US">
                              <a:latin typeface="Cambria Math" panose="02040503050406030204" pitchFamily="18" charset="0"/>
                            </a:rPr>
                            <m:t>sin</m:t>
                          </m:r>
                        </m:fName>
                        <m:e>
                          <m:r>
                            <a:rPr lang="en-US">
                              <a:latin typeface="Cambria Math" panose="02040503050406030204" pitchFamily="18" charset="0"/>
                            </a:rPr>
                            <m:t>(</m:t>
                          </m:r>
                          <m:r>
                            <m:rPr>
                              <m:sty m:val="p"/>
                            </m:rPr>
                            <a:rPr lang="en-US">
                              <a:latin typeface="Cambria Math" panose="02040503050406030204" pitchFamily="18" charset="0"/>
                            </a:rPr>
                            <m:t>γ</m:t>
                          </m:r>
                          <m:r>
                            <a:rPr lang="en-US">
                              <a:latin typeface="Cambria Math" panose="02040503050406030204" pitchFamily="18" charset="0"/>
                            </a:rPr>
                            <m:t>+2.5°)</m:t>
                          </m:r>
                        </m:e>
                      </m:func>
                      <m:r>
                        <a:rPr lang="en-US">
                          <a:latin typeface="Cambria Math" panose="02040503050406030204" pitchFamily="18" charset="0"/>
                        </a:rPr>
                        <m:t>≅</m:t>
                      </m:r>
                      <m:sSub>
                        <m:sSubPr>
                          <m:ctrlPr>
                            <a:rPr lang="el-GR" i="1">
                              <a:latin typeface="Cambria Math" panose="02040503050406030204" pitchFamily="18" charset="0"/>
                            </a:rPr>
                          </m:ctrlPr>
                        </m:sSubPr>
                        <m:e>
                          <m:r>
                            <m:rPr>
                              <m:sty m:val="p"/>
                            </m:rPr>
                            <a:rPr lang="en-US">
                              <a:latin typeface="Cambria Math" panose="02040503050406030204" pitchFamily="18" charset="0"/>
                            </a:rPr>
                            <m:t>U</m:t>
                          </m:r>
                        </m:e>
                        <m:sub>
                          <m:r>
                            <m:rPr>
                              <m:sty m:val="p"/>
                            </m:rPr>
                            <a:rPr lang="en-US">
                              <a:latin typeface="Cambria Math" panose="02040503050406030204" pitchFamily="18" charset="0"/>
                            </a:rPr>
                            <m:t>e</m:t>
                          </m:r>
                        </m:sub>
                      </m:sSub>
                      <m:f>
                        <m:fPr>
                          <m:ctrlPr>
                            <a:rPr lang="el-GR" i="1">
                              <a:latin typeface="Cambria Math" panose="02040503050406030204" pitchFamily="18" charset="0"/>
                            </a:rPr>
                          </m:ctrlPr>
                        </m:fPr>
                        <m:num>
                          <m:r>
                            <m:rPr>
                              <m:sty m:val="p"/>
                            </m:rPr>
                            <a:rPr lang="en-US">
                              <a:latin typeface="Cambria Math" panose="02040503050406030204" pitchFamily="18" charset="0"/>
                            </a:rPr>
                            <m:t>γ</m:t>
                          </m:r>
                          <m:r>
                            <a:rPr lang="en-US">
                              <a:latin typeface="Cambria Math" panose="02040503050406030204" pitchFamily="18" charset="0"/>
                            </a:rPr>
                            <m:t>+2.5°</m:t>
                          </m:r>
                        </m:num>
                        <m:den>
                          <m:r>
                            <a:rPr lang="en-US">
                              <a:latin typeface="Cambria Math" panose="02040503050406030204" pitchFamily="18" charset="0"/>
                            </a:rPr>
                            <m:t>57.3</m:t>
                          </m:r>
                        </m:den>
                      </m:f>
                    </m:oMath>
                  </m:oMathPara>
                </a14:m>
                <a:endParaRPr lang="el-GR" dirty="0"/>
              </a:p>
              <a:p>
                <a:r>
                  <a:rPr lang="el-GR" dirty="0"/>
                  <a:t>Η </a:t>
                </a:r>
                <a:r>
                  <a:rPr lang="el-GR" b="1" dirty="0"/>
                  <a:t>απόσταση d από το ΚΒ </a:t>
                </a:r>
                <a:r>
                  <a:rPr lang="el-GR" dirty="0"/>
                  <a:t>(κεραία του συστήματος) έως το ίχνος καθόδου:</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d</m:t>
                      </m:r>
                      <m:r>
                        <a:rPr lang="en-US">
                          <a:latin typeface="Cambria Math" panose="02040503050406030204" pitchFamily="18" charset="0"/>
                        </a:rPr>
                        <m:t>(</m:t>
                      </m:r>
                      <m:r>
                        <m:rPr>
                          <m:sty m:val="p"/>
                        </m:rPr>
                        <a:rPr lang="en-US">
                          <a:latin typeface="Cambria Math" panose="02040503050406030204" pitchFamily="18" charset="0"/>
                        </a:rPr>
                        <m:t>s</m:t>
                      </m:r>
                      <m:r>
                        <a:rPr lang="en-US">
                          <a:latin typeface="Cambria Math" panose="02040503050406030204" pitchFamily="18" charset="0"/>
                        </a:rPr>
                        <m:t>)≅</m:t>
                      </m:r>
                      <m:f>
                        <m:fPr>
                          <m:ctrlPr>
                            <a:rPr lang="el-GR" i="1">
                              <a:latin typeface="Cambria Math" panose="02040503050406030204" pitchFamily="18" charset="0"/>
                            </a:rPr>
                          </m:ctrlPr>
                        </m:fPr>
                        <m:num>
                          <m:sSub>
                            <m:sSubPr>
                              <m:ctrlPr>
                                <a:rPr lang="el-GR" i="1">
                                  <a:latin typeface="Cambria Math" panose="02040503050406030204" pitchFamily="18" charset="0"/>
                                </a:rPr>
                              </m:ctrlPr>
                            </m:sSubPr>
                            <m:e>
                              <m:r>
                                <m:rPr>
                                  <m:sty m:val="p"/>
                                </m:rPr>
                                <a:rPr lang="en-US">
                                  <a:latin typeface="Cambria Math" panose="02040503050406030204" pitchFamily="18" charset="0"/>
                                </a:rPr>
                                <m:t>U</m:t>
                              </m:r>
                            </m:e>
                            <m:sub>
                              <m:r>
                                <m:rPr>
                                  <m:sty m:val="p"/>
                                </m:rPr>
                                <a:rPr lang="en-US">
                                  <a:latin typeface="Cambria Math" panose="02040503050406030204" pitchFamily="18" charset="0"/>
                                </a:rPr>
                                <m:t>e</m:t>
                              </m:r>
                            </m:sub>
                          </m:sSub>
                        </m:num>
                        <m:den>
                          <m:r>
                            <a:rPr lang="en-US">
                              <a:latin typeface="Cambria Math" panose="02040503050406030204" pitchFamily="18" charset="0"/>
                            </a:rPr>
                            <m:t>57.3</m:t>
                          </m:r>
                        </m:den>
                      </m:f>
                      <m:r>
                        <a:rPr lang="en-US" b="1" i="1">
                          <a:latin typeface="Cambria Math" panose="02040503050406030204" pitchFamily="18" charset="0"/>
                        </a:rPr>
                        <m:t>𝓛</m:t>
                      </m:r>
                      <m:d>
                        <m:dPr>
                          <m:ctrlPr>
                            <a:rPr lang="el-GR" i="1">
                              <a:latin typeface="Cambria Math" panose="02040503050406030204" pitchFamily="18" charset="0"/>
                            </a:rPr>
                          </m:ctrlPr>
                        </m:dPr>
                        <m:e>
                          <m:r>
                            <m:rPr>
                              <m:sty m:val="p"/>
                            </m:rPr>
                            <a:rPr lang="en-US">
                              <a:latin typeface="Cambria Math" panose="02040503050406030204" pitchFamily="18" charset="0"/>
                            </a:rPr>
                            <m:t>γ</m:t>
                          </m:r>
                          <m:r>
                            <a:rPr lang="en-US">
                              <a:latin typeface="Cambria Math" panose="02040503050406030204" pitchFamily="18" charset="0"/>
                            </a:rPr>
                            <m:t>+2.5°</m:t>
                          </m:r>
                        </m:e>
                      </m:d>
                    </m:oMath>
                  </m:oMathPara>
                </a14:m>
                <a:endParaRPr lang="el-GR" dirty="0"/>
              </a:p>
              <a:p>
                <a:r>
                  <a:rPr lang="el-GR" dirty="0"/>
                  <a:t>Η γωνία σφάλματος Γ του ίχνους καθόδου: </a:t>
                </a:r>
                <a14:m>
                  <m:oMath xmlns:m="http://schemas.openxmlformats.org/officeDocument/2006/math">
                    <m:r>
                      <m:rPr>
                        <m:sty m:val="p"/>
                      </m:rPr>
                      <a:rPr lang="en-US">
                        <a:latin typeface="Cambria Math" panose="02040503050406030204" pitchFamily="18" charset="0"/>
                      </a:rPr>
                      <m:t>Γ</m:t>
                    </m:r>
                    <m:r>
                      <a:rPr lang="en-US">
                        <a:latin typeface="Cambria Math" panose="02040503050406030204" pitchFamily="18" charset="0"/>
                      </a:rPr>
                      <m:t>≅</m:t>
                    </m:r>
                    <m:f>
                      <m:fPr>
                        <m:type m:val="lin"/>
                        <m:ctrlPr>
                          <a:rPr lang="el-GR" i="1">
                            <a:latin typeface="Cambria Math" panose="02040503050406030204" pitchFamily="18" charset="0"/>
                          </a:rPr>
                        </m:ctrlPr>
                      </m:fPr>
                      <m:num>
                        <m:r>
                          <m:rPr>
                            <m:sty m:val="p"/>
                          </m:rPr>
                          <a:rPr lang="en-US">
                            <a:latin typeface="Cambria Math" panose="02040503050406030204" pitchFamily="18" charset="0"/>
                          </a:rPr>
                          <m:t>d</m:t>
                        </m:r>
                      </m:num>
                      <m:den>
                        <m:r>
                          <m:rPr>
                            <m:sty m:val="p"/>
                          </m:rPr>
                          <a:rPr lang="en-US">
                            <a:latin typeface="Cambria Math" panose="02040503050406030204" pitchFamily="18" charset="0"/>
                          </a:rPr>
                          <m:t>R</m:t>
                        </m:r>
                      </m:den>
                    </m:f>
                  </m:oMath>
                </a14:m>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5"/>
                <a:ext cx="11522075" cy="5472261"/>
              </a:xfrm>
              <a:blipFill rotWithShape="0">
                <a:blip r:embed="rId2"/>
                <a:stretch>
                  <a:fillRect l="-952" t="-2004"/>
                </a:stretch>
              </a:blipFill>
            </p:spPr>
            <p:txBody>
              <a:bodyPr/>
              <a:lstStyle/>
              <a:p>
                <a:r>
                  <a:rPr lang="en-US">
                    <a:noFill/>
                  </a:rPr>
                  <a:t> </a:t>
                </a:r>
              </a:p>
            </p:txBody>
          </p:sp>
        </mc:Fallback>
      </mc:AlternateContent>
    </p:spTree>
    <p:extLst>
      <p:ext uri="{BB962C8B-B14F-4D97-AF65-F5344CB8AC3E}">
        <p14:creationId xmlns:p14="http://schemas.microsoft.com/office/powerpoint/2010/main" val="4105953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του ίχνους καθόδου</a:t>
            </a:r>
          </a:p>
        </p:txBody>
      </p:sp>
      <p:sp>
        <p:nvSpPr>
          <p:cNvPr id="3" name="Content Placeholder 2"/>
          <p:cNvSpPr>
            <a:spLocks noGrp="1"/>
          </p:cNvSpPr>
          <p:nvPr>
            <p:ph idx="1"/>
          </p:nvPr>
        </p:nvSpPr>
        <p:spPr>
          <a:xfrm>
            <a:off x="334963" y="981076"/>
            <a:ext cx="11522075" cy="2447924"/>
          </a:xfrm>
        </p:spPr>
        <p:txBody>
          <a:bodyPr>
            <a:normAutofit/>
          </a:bodyPr>
          <a:lstStyle/>
          <a:p>
            <a:r>
              <a:rPr lang="el-GR" u="sng" dirty="0" smtClean="0"/>
              <a:t>Σχήμα:</a:t>
            </a:r>
            <a:r>
              <a:rPr lang="el-GR" dirty="0" smtClean="0"/>
              <a:t> Βασικό </a:t>
            </a:r>
            <a:r>
              <a:rPr lang="el-GR" b="1" dirty="0"/>
              <a:t>δομικό διάγραμμα </a:t>
            </a:r>
            <a:r>
              <a:rPr lang="el-GR" dirty="0" smtClean="0"/>
              <a:t>συστήματος </a:t>
            </a:r>
            <a:r>
              <a:rPr lang="el-GR" b="1" dirty="0" smtClean="0"/>
              <a:t>ελέγχου </a:t>
            </a:r>
            <a:r>
              <a:rPr lang="el-GR" b="1" dirty="0"/>
              <a:t>του ίχνους </a:t>
            </a:r>
            <a:r>
              <a:rPr lang="el-GR" b="1" dirty="0" smtClean="0"/>
              <a:t>καθόδου</a:t>
            </a:r>
            <a:r>
              <a:rPr lang="el-GR" dirty="0" smtClean="0"/>
              <a:t>.</a:t>
            </a:r>
          </a:p>
          <a:p>
            <a:r>
              <a:rPr lang="el-GR" dirty="0" smtClean="0"/>
              <a:t>Ο </a:t>
            </a:r>
            <a:r>
              <a:rPr lang="el-GR" b="1" dirty="0" err="1" smtClean="0"/>
              <a:t>συζεύκτης</a:t>
            </a:r>
            <a:r>
              <a:rPr lang="el-GR" b="1" dirty="0" smtClean="0"/>
              <a:t> </a:t>
            </a:r>
            <a:r>
              <a:rPr lang="el-GR" b="1" dirty="0"/>
              <a:t>του ίχνους καθόδου (</a:t>
            </a:r>
            <a:r>
              <a:rPr lang="en-GB" b="1" dirty="0"/>
              <a:t>glideslope coupler</a:t>
            </a:r>
            <a:r>
              <a:rPr lang="el-GR" b="1" dirty="0" smtClean="0"/>
              <a:t>)</a:t>
            </a:r>
            <a:r>
              <a:rPr lang="el-GR" dirty="0" smtClean="0"/>
              <a:t>, εισάγει στον </a:t>
            </a:r>
            <a:r>
              <a:rPr lang="el-GR" dirty="0"/>
              <a:t>αυτόματο πιλότο το </a:t>
            </a:r>
            <a:r>
              <a:rPr lang="el-GR" b="1" dirty="0"/>
              <a:t>σήμα του σφάλματος</a:t>
            </a:r>
            <a:r>
              <a:rPr lang="el-GR" dirty="0"/>
              <a:t>, που δημιουργείται από την </a:t>
            </a:r>
            <a:r>
              <a:rPr lang="el-GR" b="1" dirty="0"/>
              <a:t>αφαίρεση</a:t>
            </a:r>
            <a:r>
              <a:rPr lang="el-GR" dirty="0"/>
              <a:t> του </a:t>
            </a:r>
            <a:r>
              <a:rPr lang="el-GR" b="1" dirty="0"/>
              <a:t>σήματος </a:t>
            </a:r>
            <a:r>
              <a:rPr lang="el-GR" b="1" dirty="0" smtClean="0"/>
              <a:t>ίχνους </a:t>
            </a:r>
            <a:r>
              <a:rPr lang="el-GR" b="1" dirty="0"/>
              <a:t>καθόδου </a:t>
            </a:r>
            <a:r>
              <a:rPr lang="el-GR" dirty="0"/>
              <a:t>(λαμβάνεται από τον δέκτη στο αεροσκάφος) </a:t>
            </a:r>
            <a:r>
              <a:rPr lang="el-GR" b="1" dirty="0"/>
              <a:t>από το σήμα αναφοράς.</a:t>
            </a:r>
            <a:r>
              <a:rPr lang="el-GR" dirty="0"/>
              <a:t> </a:t>
            </a:r>
            <a:r>
              <a:rPr lang="el-GR" dirty="0" smtClean="0"/>
              <a:t> </a:t>
            </a:r>
            <a:endParaRPr lang="el-GR"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34962" y="3429000"/>
            <a:ext cx="11522075" cy="32400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2672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του ίχνους καθόδου</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5"/>
                <a:ext cx="11522075" cy="5688013"/>
              </a:xfrm>
            </p:spPr>
            <p:txBody>
              <a:bodyPr>
                <a:normAutofit lnSpcReduction="10000"/>
              </a:bodyPr>
              <a:lstStyle/>
              <a:p>
                <a:pPr marL="0" indent="0">
                  <a:lnSpc>
                    <a:spcPct val="100000"/>
                  </a:lnSpc>
                  <a:buNone/>
                </a:pPr>
                <a:r>
                  <a:rPr lang="el-GR" b="1" dirty="0" smtClean="0"/>
                  <a:t>Δέκτης </a:t>
                </a:r>
                <a:r>
                  <a:rPr lang="el-GR" b="1" dirty="0"/>
                  <a:t>του ίχνους </a:t>
                </a:r>
                <a:r>
                  <a:rPr lang="el-GR" b="1" dirty="0" smtClean="0"/>
                  <a:t>καθόδου = Απλό </a:t>
                </a:r>
                <a:r>
                  <a:rPr lang="el-GR" b="1" dirty="0"/>
                  <a:t>κέρδος</a:t>
                </a:r>
                <a:r>
                  <a:rPr lang="el-GR" dirty="0"/>
                  <a:t>. </a:t>
                </a:r>
                <a:endParaRPr lang="el-GR" dirty="0" smtClean="0"/>
              </a:p>
              <a:p>
                <a:pPr marL="0" indent="0">
                  <a:lnSpc>
                    <a:spcPct val="100000"/>
                  </a:lnSpc>
                  <a:buNone/>
                </a:pPr>
                <a:r>
                  <a:rPr lang="el-GR" b="1" u="sng" dirty="0" smtClean="0"/>
                  <a:t>ΣΜ </a:t>
                </a:r>
                <a:r>
                  <a:rPr lang="en-GB" b="1" u="sng" dirty="0" smtClean="0"/>
                  <a:t>coupler</a:t>
                </a:r>
                <a:r>
                  <a:rPr lang="el-GR" b="1" u="sng" dirty="0" smtClean="0"/>
                  <a:t>:</a:t>
                </a:r>
                <a:r>
                  <a:rPr lang="el-GR" u="sng" dirty="0" smtClean="0"/>
                  <a:t> </a:t>
                </a:r>
                <a:r>
                  <a:rPr lang="el-GR" dirty="0" smtClean="0"/>
                  <a:t>Συνήθως έχει μορφή </a:t>
                </a:r>
                <a:r>
                  <a:rPr lang="el-GR" dirty="0"/>
                  <a:t>του λεγόμενου </a:t>
                </a:r>
                <a:r>
                  <a:rPr lang="en-GB" b="1" dirty="0" smtClean="0"/>
                  <a:t>proportional </a:t>
                </a:r>
                <a:r>
                  <a:rPr lang="en-GB" b="1" dirty="0"/>
                  <a:t>plus </a:t>
                </a:r>
                <a:r>
                  <a:rPr lang="en-GB" b="1" dirty="0" smtClean="0"/>
                  <a:t>network</a:t>
                </a:r>
                <a:r>
                  <a:rPr lang="el-GR" dirty="0" smtClean="0"/>
                  <a:t>:</a:t>
                </a:r>
                <a:endParaRPr lang="el-GR"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TT</m:t>
                      </m:r>
                      <m:sSub>
                        <m:sSubPr>
                          <m:ctrlPr>
                            <a:rPr lang="el-GR" i="1">
                              <a:latin typeface="Cambria Math" panose="02040503050406030204" pitchFamily="18" charset="0"/>
                            </a:rPr>
                          </m:ctrlPr>
                        </m:sSubPr>
                        <m:e>
                          <m:r>
                            <m:rPr>
                              <m:sty m:val="p"/>
                            </m:rPr>
                            <a:rPr lang="en-US">
                              <a:latin typeface="Cambria Math" panose="02040503050406030204" pitchFamily="18" charset="0"/>
                            </a:rPr>
                            <m:t>F</m:t>
                          </m:r>
                        </m:e>
                        <m:sub>
                          <m:r>
                            <m:rPr>
                              <m:sty m:val="p"/>
                            </m:rPr>
                            <a:rPr lang="en-US">
                              <a:latin typeface="Cambria Math" panose="02040503050406030204" pitchFamily="18" charset="0"/>
                            </a:rPr>
                            <m:t>coupler</m:t>
                          </m:r>
                        </m:sub>
                      </m:sSub>
                      <m:r>
                        <a:rPr lang="en-US">
                          <a:latin typeface="Cambria Math" panose="02040503050406030204" pitchFamily="18" charset="0"/>
                        </a:rPr>
                        <m:t>=</m:t>
                      </m:r>
                      <m:sSub>
                        <m:sSubPr>
                          <m:ctrlPr>
                            <a:rPr lang="el-GR" i="1">
                              <a:latin typeface="Cambria Math" panose="02040503050406030204" pitchFamily="18" charset="0"/>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c</m:t>
                          </m:r>
                        </m:sub>
                      </m:sSub>
                      <m:d>
                        <m:dPr>
                          <m:ctrlPr>
                            <a:rPr lang="el-GR" i="1">
                              <a:latin typeface="Cambria Math" panose="02040503050406030204" pitchFamily="18" charset="0"/>
                            </a:rPr>
                          </m:ctrlPr>
                        </m:dPr>
                        <m:e>
                          <m:r>
                            <a:rPr lang="en-US">
                              <a:latin typeface="Cambria Math" panose="02040503050406030204" pitchFamily="18" charset="0"/>
                            </a:rPr>
                            <m:t>1+</m:t>
                          </m:r>
                          <m:f>
                            <m:fPr>
                              <m:ctrlPr>
                                <a:rPr lang="el-GR" i="1">
                                  <a:latin typeface="Cambria Math" panose="02040503050406030204" pitchFamily="18" charset="0"/>
                                </a:rPr>
                              </m:ctrlPr>
                            </m:fPr>
                            <m:num>
                              <m:r>
                                <a:rPr lang="en-US">
                                  <a:latin typeface="Cambria Math" panose="02040503050406030204" pitchFamily="18" charset="0"/>
                                </a:rPr>
                                <m:t>0.1</m:t>
                              </m:r>
                            </m:num>
                            <m:den>
                              <m:r>
                                <m:rPr>
                                  <m:sty m:val="p"/>
                                </m:rPr>
                                <a:rPr lang="en-US">
                                  <a:latin typeface="Cambria Math" panose="02040503050406030204" pitchFamily="18" charset="0"/>
                                </a:rPr>
                                <m:t>s</m:t>
                              </m:r>
                            </m:den>
                          </m:f>
                        </m:e>
                      </m:d>
                    </m:oMath>
                  </m:oMathPara>
                </a14:m>
                <a:endParaRPr lang="el-GR" dirty="0" smtClean="0"/>
              </a:p>
              <a:p>
                <a:pPr>
                  <a:lnSpc>
                    <a:spcPct val="100000"/>
                  </a:lnSpc>
                </a:pPr>
                <a:r>
                  <a:rPr lang="el-GR" b="1" u="sng" dirty="0" smtClean="0"/>
                  <a:t>Πρόβλημα:</a:t>
                </a:r>
                <a:r>
                  <a:rPr lang="el-GR" b="1" dirty="0" smtClean="0"/>
                  <a:t> </a:t>
                </a:r>
                <a:r>
                  <a:rPr lang="el-GR" dirty="0" smtClean="0"/>
                  <a:t>Καθώς </a:t>
                </a:r>
                <a:r>
                  <a:rPr lang="el-GR" dirty="0"/>
                  <a:t>η απόσταση </a:t>
                </a:r>
                <a:r>
                  <a:rPr lang="el-GR" b="1" dirty="0"/>
                  <a:t>R </a:t>
                </a:r>
                <a:r>
                  <a:rPr lang="el-GR" b="1" dirty="0" smtClean="0"/>
                  <a:t>ελαττώνεται</a:t>
                </a:r>
                <a:r>
                  <a:rPr lang="el-GR" dirty="0" smtClean="0"/>
                  <a:t> </a:t>
                </a:r>
                <a:r>
                  <a:rPr lang="en-US" dirty="0"/>
                  <a:t>(</a:t>
                </a:r>
                <a:r>
                  <a:rPr lang="el-GR" dirty="0" smtClean="0"/>
                  <a:t>το </a:t>
                </a:r>
                <a:r>
                  <a:rPr lang="el-GR" dirty="0"/>
                  <a:t>αεροσκάφος προσεγγίζει τον διάδρομο </a:t>
                </a:r>
                <a:r>
                  <a:rPr lang="el-GR" dirty="0" smtClean="0"/>
                  <a:t>προσγείωσης</a:t>
                </a:r>
                <a:r>
                  <a:rPr lang="en-US" dirty="0"/>
                  <a:t>)</a:t>
                </a:r>
                <a:r>
                  <a:rPr lang="el-GR" dirty="0" smtClean="0"/>
                  <a:t> </a:t>
                </a:r>
                <a:r>
                  <a:rPr lang="el-GR" dirty="0"/>
                  <a:t>το </a:t>
                </a:r>
                <a:r>
                  <a:rPr lang="el-GR" b="1" dirty="0"/>
                  <a:t>συνολικό κέρδος του βρόχου καθίσταται πολύ μεγάλο για σταθερό K</a:t>
                </a:r>
                <a:r>
                  <a:rPr lang="el-GR" b="1" baseline="-25000" dirty="0"/>
                  <a:t>c</a:t>
                </a:r>
                <a:r>
                  <a:rPr lang="el-GR" dirty="0"/>
                  <a:t>. </a:t>
                </a:r>
                <a:endParaRPr lang="el-GR" dirty="0" smtClean="0"/>
              </a:p>
              <a:p>
                <a:pPr>
                  <a:lnSpc>
                    <a:spcPct val="100000"/>
                  </a:lnSpc>
                </a:pPr>
                <a:r>
                  <a:rPr lang="el-GR" b="1" u="sng" dirty="0" smtClean="0"/>
                  <a:t>Αντιμετώπιση πιθανής αστάθειας:</a:t>
                </a:r>
                <a:r>
                  <a:rPr lang="el-GR" b="1" dirty="0" smtClean="0"/>
                  <a:t> </a:t>
                </a:r>
                <a:r>
                  <a:rPr lang="el-GR" dirty="0"/>
                  <a:t>Α</a:t>
                </a:r>
                <a:r>
                  <a:rPr lang="el-GR" dirty="0" smtClean="0"/>
                  <a:t>παιτείται </a:t>
                </a:r>
                <a:r>
                  <a:rPr lang="el-GR" dirty="0"/>
                  <a:t>συχνά κάποιο μέσο </a:t>
                </a:r>
                <a:r>
                  <a:rPr lang="el-GR" b="1" dirty="0"/>
                  <a:t>μέτρησης της </a:t>
                </a:r>
                <a:r>
                  <a:rPr lang="en-US" b="1" dirty="0" smtClean="0"/>
                  <a:t>R</a:t>
                </a:r>
                <a:r>
                  <a:rPr lang="el-GR" dirty="0" smtClean="0"/>
                  <a:t>, </a:t>
                </a:r>
                <a:r>
                  <a:rPr lang="el-GR" dirty="0"/>
                  <a:t>ώστε να </a:t>
                </a:r>
                <a:r>
                  <a:rPr lang="el-GR" b="1" dirty="0"/>
                  <a:t>ρυθμίζεται</a:t>
                </a:r>
                <a:r>
                  <a:rPr lang="el-GR" dirty="0"/>
                  <a:t> το </a:t>
                </a:r>
                <a:r>
                  <a:rPr lang="el-GR" b="1" dirty="0"/>
                  <a:t>κέρδος του </a:t>
                </a:r>
                <a:r>
                  <a:rPr lang="el-GR" b="1" dirty="0" err="1" smtClean="0"/>
                  <a:t>συζεύκτη</a:t>
                </a:r>
                <a:r>
                  <a:rPr lang="el-GR" dirty="0" smtClean="0"/>
                  <a:t>. </a:t>
                </a:r>
              </a:p>
              <a:p>
                <a:pPr marL="457189" lvl="1" indent="0">
                  <a:lnSpc>
                    <a:spcPct val="100000"/>
                  </a:lnSpc>
                  <a:buNone/>
                </a:pPr>
                <a14:m>
                  <m:oMath xmlns:m="http://schemas.openxmlformats.org/officeDocument/2006/math">
                    <m:r>
                      <a:rPr lang="en-US" sz="2800" b="0" i="1" smtClean="0">
                        <a:latin typeface="Cambria Math" panose="02040503050406030204" pitchFamily="18" charset="0"/>
                      </a:rPr>
                      <m:t>⇒</m:t>
                    </m:r>
                  </m:oMath>
                </a14:m>
                <a:r>
                  <a:rPr lang="en-US" sz="2800" dirty="0" smtClean="0"/>
                  <a:t> </a:t>
                </a:r>
                <a:r>
                  <a:rPr lang="el-GR" sz="2800" dirty="0" smtClean="0"/>
                  <a:t>Επιτυγχάνεται μέσω </a:t>
                </a:r>
                <a:r>
                  <a:rPr lang="el-GR" sz="2800" dirty="0"/>
                  <a:t>ειδικών οργάνων μέσα στο αεροσκάφος (</a:t>
                </a:r>
                <a:r>
                  <a:rPr lang="en-GB" sz="2800" b="1" dirty="0"/>
                  <a:t>Distance Measuring Equipment</a:t>
                </a:r>
                <a:r>
                  <a:rPr lang="el-GR" sz="2800" b="1" dirty="0"/>
                  <a:t>-DME</a:t>
                </a:r>
                <a:r>
                  <a:rPr lang="el-GR" sz="2800" dirty="0"/>
                  <a:t>), τα οποία μετρούν την </a:t>
                </a:r>
                <a:r>
                  <a:rPr lang="el-GR" sz="2800" b="1" dirty="0"/>
                  <a:t>πραγματική απόσταση σε σχέση με το σημείο επαφής</a:t>
                </a:r>
                <a:r>
                  <a:rPr lang="el-GR" sz="2800" dirty="0"/>
                  <a:t> στον διάδρομο προσγείωσης</a:t>
                </a:r>
                <a:r>
                  <a:rPr lang="el-GR" sz="2800" dirty="0" smtClean="0"/>
                  <a:t>.</a:t>
                </a:r>
                <a:endParaRPr lang="el-GR"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5"/>
                <a:ext cx="11522075" cy="5688013"/>
              </a:xfrm>
              <a:blipFill rotWithShape="0">
                <a:blip r:embed="rId2"/>
                <a:stretch>
                  <a:fillRect l="-1111" t="-1929" r="-794"/>
                </a:stretch>
              </a:blipFill>
            </p:spPr>
            <p:txBody>
              <a:bodyPr/>
              <a:lstStyle/>
              <a:p>
                <a:r>
                  <a:rPr lang="el-GR">
                    <a:noFill/>
                  </a:rPr>
                  <a:t> </a:t>
                </a:r>
              </a:p>
            </p:txBody>
          </p:sp>
        </mc:Fallback>
      </mc:AlternateContent>
    </p:spTree>
    <p:extLst>
      <p:ext uri="{BB962C8B-B14F-4D97-AF65-F5344CB8AC3E}">
        <p14:creationId xmlns:p14="http://schemas.microsoft.com/office/powerpoint/2010/main" val="518610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4"/>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Διατήρηση του ίχνους καθόδου</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5"/>
                <a:ext cx="11522075" cy="3169167"/>
              </a:xfrm>
            </p:spPr>
            <p:txBody>
              <a:bodyPr>
                <a:normAutofit fontScale="85000" lnSpcReduction="20000"/>
              </a:bodyPr>
              <a:lstStyle/>
              <a:p>
                <a:pPr>
                  <a:lnSpc>
                    <a:spcPct val="120000"/>
                  </a:lnSpc>
                </a:pPr>
                <a:r>
                  <a:rPr lang="el-GR" u="sng" dirty="0" smtClean="0"/>
                  <a:t>Σχήμα:</a:t>
                </a:r>
                <a:r>
                  <a:rPr lang="el-GR" dirty="0" smtClean="0"/>
                  <a:t> </a:t>
                </a:r>
                <a:r>
                  <a:rPr lang="el-GR" b="1" dirty="0"/>
                  <a:t>Τ</a:t>
                </a:r>
                <a:r>
                  <a:rPr lang="el-GR" b="1" dirty="0" smtClean="0"/>
                  <a:t>υπικό </a:t>
                </a:r>
                <a:r>
                  <a:rPr lang="el-GR" b="1" dirty="0"/>
                  <a:t>ίχνος πτήσης </a:t>
                </a:r>
                <a:r>
                  <a:rPr lang="el-GR" dirty="0" smtClean="0"/>
                  <a:t>κατά τη </a:t>
                </a:r>
                <a:r>
                  <a:rPr lang="el-GR" dirty="0"/>
                  <a:t>λειτουργία </a:t>
                </a:r>
                <a:r>
                  <a:rPr lang="el-GR" dirty="0" smtClean="0"/>
                  <a:t>του αυτόματου πιλότου </a:t>
                </a:r>
                <a:r>
                  <a:rPr lang="el-GR" b="1" dirty="0"/>
                  <a:t>συνάντησης και τήρησης </a:t>
                </a:r>
                <a:r>
                  <a:rPr lang="el-GR" dirty="0" smtClean="0"/>
                  <a:t>του</a:t>
                </a:r>
                <a:r>
                  <a:rPr lang="el-GR" b="1" dirty="0" smtClean="0"/>
                  <a:t> ίχνους </a:t>
                </a:r>
                <a:r>
                  <a:rPr lang="el-GR" b="1" dirty="0"/>
                  <a:t>καθόδου</a:t>
                </a:r>
                <a:r>
                  <a:rPr lang="el-GR" dirty="0"/>
                  <a:t> του ILS</a:t>
                </a:r>
                <a:r>
                  <a:rPr lang="el-GR" dirty="0" smtClean="0"/>
                  <a:t>.</a:t>
                </a:r>
              </a:p>
              <a:p>
                <a:pPr>
                  <a:lnSpc>
                    <a:spcPct val="120000"/>
                  </a:lnSpc>
                </a:pPr>
                <a:r>
                  <a:rPr lang="el-GR" b="1" dirty="0" smtClean="0"/>
                  <a:t>P: </a:t>
                </a:r>
                <a:r>
                  <a:rPr lang="el-GR" b="1" dirty="0"/>
                  <a:t>σημείο συνάντησης </a:t>
                </a:r>
                <a:r>
                  <a:rPr lang="el-GR" dirty="0" smtClean="0"/>
                  <a:t>του </a:t>
                </a:r>
                <a:r>
                  <a:rPr lang="el-GR" dirty="0"/>
                  <a:t>αεροσκάφους με την </a:t>
                </a:r>
                <a:r>
                  <a:rPr lang="el-GR" b="1" dirty="0"/>
                  <a:t>ευθεία του ίχνους </a:t>
                </a:r>
                <a:r>
                  <a:rPr lang="el-GR" b="1" dirty="0" smtClean="0"/>
                  <a:t>καθόδου</a:t>
                </a:r>
                <a:r>
                  <a:rPr lang="el-GR" dirty="0"/>
                  <a:t>.</a:t>
                </a:r>
                <a:r>
                  <a:rPr lang="el-GR" dirty="0" smtClean="0"/>
                  <a:t> </a:t>
                </a:r>
              </a:p>
              <a:p>
                <a:pPr marL="457189" lvl="1" indent="0">
                  <a:lnSpc>
                    <a:spcPct val="120000"/>
                  </a:lnSpc>
                  <a:buNone/>
                </a:pPr>
                <a14:m>
                  <m:oMath xmlns:m="http://schemas.openxmlformats.org/officeDocument/2006/math">
                    <m:r>
                      <a:rPr lang="en-US" sz="2800" b="0" i="1" smtClean="0">
                        <a:latin typeface="Cambria Math" panose="02040503050406030204" pitchFamily="18" charset="0"/>
                      </a:rPr>
                      <m:t>⇒</m:t>
                    </m:r>
                  </m:oMath>
                </a14:m>
                <a:r>
                  <a:rPr lang="en-US" sz="2800" dirty="0" smtClean="0"/>
                  <a:t> </a:t>
                </a:r>
                <a:r>
                  <a:rPr lang="el-GR" sz="2800" dirty="0" smtClean="0"/>
                  <a:t>Ο </a:t>
                </a:r>
                <a:r>
                  <a:rPr lang="el-GR" sz="2800" dirty="0"/>
                  <a:t>αυτόματος πιλότος κανονικά θα χρησιμοποιούσε το μέγιστο των δυνατοτήτων που διαθέτει, ώστε το αεροσκάφος να στρέψει το </a:t>
                </a:r>
                <a:r>
                  <a:rPr lang="el-GR" sz="2800" b="1" dirty="0"/>
                  <a:t>ρύγχος προς τα κάτω</a:t>
                </a:r>
                <a:r>
                  <a:rPr lang="el-GR" sz="2800" dirty="0"/>
                  <a:t>. </a:t>
                </a:r>
                <a:endParaRPr lang="el-GR" sz="2800" dirty="0" smtClean="0"/>
              </a:p>
              <a:p>
                <a:pPr>
                  <a:lnSpc>
                    <a:spcPct val="120000"/>
                  </a:lnSpc>
                </a:pPr>
                <a:r>
                  <a:rPr lang="el-GR" dirty="0" smtClean="0"/>
                  <a:t>Γι‘</a:t>
                </a:r>
                <a:r>
                  <a:rPr lang="en-US" dirty="0" smtClean="0"/>
                  <a:t> </a:t>
                </a:r>
                <a:r>
                  <a:rPr lang="el-GR" dirty="0" smtClean="0"/>
                  <a:t>αυτό </a:t>
                </a:r>
                <a:r>
                  <a:rPr lang="el-GR" dirty="0"/>
                  <a:t>συνήθως η λειτουργία συνάντησης του ίχνους καθόδου είναι εφοδιασμένη με μια </a:t>
                </a:r>
                <a:r>
                  <a:rPr lang="el-GR" b="1" dirty="0"/>
                  <a:t>επιπλέον λειτουργία ομαλοποίησης-περιορισμού των κατακόρυφων επιταχύνσεων</a:t>
                </a:r>
                <a:r>
                  <a:rPr lang="el-GR" dirty="0"/>
                  <a:t>. </a:t>
                </a:r>
              </a:p>
              <a:p>
                <a:endParaRPr lang="el-GR" dirty="0"/>
              </a:p>
              <a:p>
                <a:endParaRPr lang="el-G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5"/>
                <a:ext cx="11522075" cy="3169167"/>
              </a:xfrm>
              <a:blipFill rotWithShape="0">
                <a:blip r:embed="rId2"/>
                <a:stretch>
                  <a:fillRect l="-741" t="-1538"/>
                </a:stretch>
              </a:blipFill>
            </p:spPr>
            <p:txBody>
              <a:bodyPr/>
              <a:lstStyle/>
              <a:p>
                <a:r>
                  <a:rPr lang="el-GR">
                    <a:noFill/>
                  </a:rPr>
                  <a:t> </a:t>
                </a:r>
              </a:p>
            </p:txBody>
          </p:sp>
        </mc:Fallback>
      </mc:AlternateContent>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475986" y="4150242"/>
            <a:ext cx="9228526" cy="2519118"/>
          </a:xfrm>
          <a:prstGeom prst="rect">
            <a:avLst/>
          </a:prstGeom>
          <a:solidFill>
            <a:schemeClr val="bg1"/>
          </a:solidFill>
        </p:spPr>
      </p:pic>
    </p:spTree>
    <p:extLst>
      <p:ext uri="{BB962C8B-B14F-4D97-AF65-F5344CB8AC3E}">
        <p14:creationId xmlns:p14="http://schemas.microsoft.com/office/powerpoint/2010/main" val="14585189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39"/>
            <a:ext cx="11522075" cy="647973"/>
          </a:xfrm>
        </p:spPr>
        <p:style>
          <a:lnRef idx="0">
            <a:scrgbClr r="0" g="0" b="0"/>
          </a:lnRef>
          <a:fillRef idx="1003">
            <a:schemeClr val="lt1"/>
          </a:fillRef>
          <a:effectRef idx="0">
            <a:scrgbClr r="0" g="0" b="0"/>
          </a:effectRef>
          <a:fontRef idx="major"/>
        </p:style>
        <p:txBody>
          <a:bodyPr>
            <a:normAutofit/>
          </a:bodyPr>
          <a:lstStyle/>
          <a:p>
            <a:r>
              <a:rPr lang="el-GR" sz="3600" b="1" dirty="0"/>
              <a:t>Αυτόματη λειτουργία οριζοντίωσης-</a:t>
            </a:r>
            <a:r>
              <a:rPr lang="en-GB" sz="3600" b="1" dirty="0"/>
              <a:t>flare </a:t>
            </a:r>
            <a:endParaRPr lang="el-GR" sz="3600" b="1" dirty="0"/>
          </a:p>
        </p:txBody>
      </p:sp>
      <p:sp>
        <p:nvSpPr>
          <p:cNvPr id="3" name="Content Placeholder 2"/>
          <p:cNvSpPr>
            <a:spLocks noGrp="1"/>
          </p:cNvSpPr>
          <p:nvPr>
            <p:ph idx="1"/>
          </p:nvPr>
        </p:nvSpPr>
        <p:spPr>
          <a:xfrm>
            <a:off x="334964" y="981075"/>
            <a:ext cx="5689599" cy="5689865"/>
          </a:xfrm>
        </p:spPr>
        <p:txBody>
          <a:bodyPr>
            <a:normAutofit fontScale="92500" lnSpcReduction="10000"/>
          </a:bodyPr>
          <a:lstStyle/>
          <a:p>
            <a:pPr marL="0" indent="0">
              <a:buNone/>
            </a:pPr>
            <a:r>
              <a:rPr lang="el-GR" b="1" dirty="0"/>
              <a:t>Ε</a:t>
            </a:r>
            <a:r>
              <a:rPr lang="el-GR" b="1" dirty="0" smtClean="0"/>
              <a:t>πιτρεπόμενη </a:t>
            </a:r>
            <a:r>
              <a:rPr lang="el-GR" b="1" dirty="0"/>
              <a:t>κατακόρυφη ταχύτητα επαφής </a:t>
            </a:r>
            <a:r>
              <a:rPr lang="el-GR" b="1" dirty="0" smtClean="0"/>
              <a:t>αεροσκάφους </a:t>
            </a:r>
            <a:r>
              <a:rPr lang="el-GR" b="1" dirty="0"/>
              <a:t>στον διάδρομο </a:t>
            </a:r>
            <a:r>
              <a:rPr lang="el-GR" b="1" dirty="0" smtClean="0"/>
              <a:t>προσγείωσης:</a:t>
            </a:r>
            <a:r>
              <a:rPr lang="el-GR" dirty="0" smtClean="0"/>
              <a:t> </a:t>
            </a:r>
          </a:p>
          <a:p>
            <a:pPr marL="0" indent="0">
              <a:buNone/>
            </a:pPr>
            <a:r>
              <a:rPr lang="el-GR" dirty="0"/>
              <a:t>Π</a:t>
            </a:r>
            <a:r>
              <a:rPr lang="el-GR" dirty="0" smtClean="0"/>
              <a:t>ροσδιορίζεται </a:t>
            </a:r>
            <a:r>
              <a:rPr lang="el-GR" dirty="0"/>
              <a:t>από πολλούς παράγοντες:</a:t>
            </a:r>
          </a:p>
          <a:p>
            <a:pPr>
              <a:buFont typeface="Arial" panose="020B0604020202020204" pitchFamily="34" charset="0"/>
              <a:buChar char="•"/>
            </a:pPr>
            <a:r>
              <a:rPr lang="el-GR" b="1" dirty="0"/>
              <a:t>Ε</a:t>
            </a:r>
            <a:r>
              <a:rPr lang="el-GR" b="1" dirty="0" smtClean="0"/>
              <a:t>πιθυμητό </a:t>
            </a:r>
            <a:r>
              <a:rPr lang="el-GR" b="1" dirty="0"/>
              <a:t>επίπεδο άνεσης των επιβατών και του πληρώματος. </a:t>
            </a:r>
            <a:endParaRPr lang="el-GR" b="1" dirty="0" smtClean="0"/>
          </a:p>
          <a:p>
            <a:pPr lvl="1">
              <a:buFont typeface="Cambria Math" panose="02040503050406030204" pitchFamily="18" charset="0"/>
              <a:buChar char="→"/>
            </a:pPr>
            <a:r>
              <a:rPr lang="el-GR" sz="2800" b="1" dirty="0" smtClean="0"/>
              <a:t>Βαριά προσγείωση: </a:t>
            </a:r>
            <a:r>
              <a:rPr lang="el-GR" sz="2800" dirty="0" smtClean="0"/>
              <a:t>Μη </a:t>
            </a:r>
            <a:r>
              <a:rPr lang="el-GR" sz="2800" dirty="0"/>
              <a:t>αποδεκτή για καθημερινές πτήσεις. </a:t>
            </a:r>
            <a:endParaRPr lang="el-GR" sz="2800" dirty="0" smtClean="0"/>
          </a:p>
          <a:p>
            <a:pPr lvl="1">
              <a:buFont typeface="Cambria Math" panose="02040503050406030204" pitchFamily="18" charset="0"/>
              <a:buChar char="→"/>
            </a:pPr>
            <a:r>
              <a:rPr lang="el-GR" sz="2800" dirty="0" smtClean="0"/>
              <a:t>Επιθυμητή η </a:t>
            </a:r>
            <a:r>
              <a:rPr lang="el-GR" sz="2800" b="1" dirty="0" smtClean="0"/>
              <a:t>θετική </a:t>
            </a:r>
            <a:r>
              <a:rPr lang="el-GR" sz="2800" b="1" dirty="0"/>
              <a:t>επαφή</a:t>
            </a:r>
            <a:r>
              <a:rPr lang="el-GR" sz="2800" dirty="0"/>
              <a:t> (βαθμοί επαφής 2-3 </a:t>
            </a:r>
            <a:r>
              <a:rPr lang="el-GR" sz="2800" dirty="0" err="1"/>
              <a:t>ft</a:t>
            </a:r>
            <a:r>
              <a:rPr lang="el-GR" sz="2800" dirty="0"/>
              <a:t>/</a:t>
            </a:r>
            <a:r>
              <a:rPr lang="el-GR" sz="2800" dirty="0" err="1"/>
              <a:t>sec</a:t>
            </a:r>
            <a:r>
              <a:rPr lang="el-GR" sz="2800" dirty="0" smtClean="0"/>
              <a:t>). </a:t>
            </a:r>
          </a:p>
          <a:p>
            <a:pPr lvl="1">
              <a:buFont typeface="Cambria Math" panose="02040503050406030204" pitchFamily="18" charset="0"/>
              <a:buChar char="→"/>
            </a:pPr>
            <a:r>
              <a:rPr lang="el-GR" sz="2800" dirty="0"/>
              <a:t>Μ</a:t>
            </a:r>
            <a:r>
              <a:rPr lang="el-GR" sz="2800" dirty="0" smtClean="0"/>
              <a:t>αλακή </a:t>
            </a:r>
            <a:r>
              <a:rPr lang="el-GR" sz="2800" dirty="0"/>
              <a:t>επαφή, με </a:t>
            </a:r>
            <a:r>
              <a:rPr lang="el-GR" sz="2800" b="1" dirty="0"/>
              <a:t>σχεδόν μηδενικό βαθμό επαφής</a:t>
            </a:r>
            <a:r>
              <a:rPr lang="el-GR" sz="2800" dirty="0"/>
              <a:t>, </a:t>
            </a:r>
            <a:r>
              <a:rPr lang="el-GR" sz="2800" dirty="0" smtClean="0"/>
              <a:t>επίσης </a:t>
            </a:r>
            <a:r>
              <a:rPr lang="el-GR" sz="2800" b="1" dirty="0"/>
              <a:t>μη επιθυμητή</a:t>
            </a:r>
            <a:r>
              <a:rPr lang="el-GR" sz="2800" dirty="0"/>
              <a:t>. </a:t>
            </a:r>
            <a:endParaRPr lang="el-GR" sz="2800" dirty="0" smtClean="0"/>
          </a:p>
          <a:p>
            <a:pPr>
              <a:buFont typeface="Arial" panose="020B0604020202020204" pitchFamily="34" charset="0"/>
              <a:buChar char="•"/>
            </a:pPr>
            <a:r>
              <a:rPr lang="el-GR" b="1" dirty="0" smtClean="0"/>
              <a:t>Όρια δομικής αστοχίας </a:t>
            </a:r>
            <a:r>
              <a:rPr lang="el-GR" b="1" dirty="0" err="1" smtClean="0"/>
              <a:t>σύστηματος</a:t>
            </a:r>
            <a:r>
              <a:rPr lang="el-GR" b="1" dirty="0" smtClean="0"/>
              <a:t> προσγείωσης: </a:t>
            </a:r>
            <a:r>
              <a:rPr lang="el-GR" dirty="0" smtClean="0"/>
              <a:t>Όταν </a:t>
            </a:r>
            <a:r>
              <a:rPr lang="el-GR" dirty="0"/>
              <a:t>ο βαθμός καθόδου κατά την επαφή είναι πολύ μεγάλος</a:t>
            </a:r>
            <a:r>
              <a:rPr lang="el-GR" dirty="0" smtClean="0"/>
              <a:t>.</a:t>
            </a:r>
          </a:p>
        </p:txBody>
      </p:sp>
      <p:graphicFrame>
        <p:nvGraphicFramePr>
          <p:cNvPr id="4" name="Table 3"/>
          <p:cNvGraphicFramePr>
            <a:graphicFrameLocks noGrp="1"/>
          </p:cNvGraphicFramePr>
          <p:nvPr>
            <p:extLst>
              <p:ext uri="{D42A27DB-BD31-4B8C-83A1-F6EECF244321}">
                <p14:modId xmlns:p14="http://schemas.microsoft.com/office/powerpoint/2010/main" val="2577157145"/>
              </p:ext>
            </p:extLst>
          </p:nvPr>
        </p:nvGraphicFramePr>
        <p:xfrm>
          <a:off x="6167438" y="1617980"/>
          <a:ext cx="5667857" cy="5052959"/>
        </p:xfrm>
        <a:graphic>
          <a:graphicData uri="http://schemas.openxmlformats.org/drawingml/2006/table">
            <a:tbl>
              <a:tblPr firstRow="1" firstCol="1" bandRow="1">
                <a:effectLst>
                  <a:outerShdw blurRad="63500" sx="102000" sy="102000" algn="ctr" rotWithShape="0">
                    <a:prstClr val="black">
                      <a:alpha val="40000"/>
                    </a:prstClr>
                  </a:outerShdw>
                </a:effectLst>
              </a:tblPr>
              <a:tblGrid>
                <a:gridCol w="1272775"/>
                <a:gridCol w="1123036"/>
                <a:gridCol w="1422512"/>
                <a:gridCol w="1849534"/>
              </a:tblGrid>
              <a:tr h="1122879">
                <a:tc gridSpan="2">
                  <a:txBody>
                    <a:bodyPr/>
                    <a:lstStyle/>
                    <a:p>
                      <a:pPr algn="ctr">
                        <a:spcAft>
                          <a:spcPts val="0"/>
                        </a:spcAft>
                      </a:pPr>
                      <a:r>
                        <a:rPr lang="el-GR" sz="2400" b="1" dirty="0">
                          <a:effectLst/>
                          <a:latin typeface="+mj-lt"/>
                          <a:ea typeface="MS Mincho" panose="02020609040205080304" pitchFamily="49" charset="-128"/>
                          <a:cs typeface="Times New Roman" panose="02020603050405020304" pitchFamily="18" charset="0"/>
                        </a:rPr>
                        <a:t>Οριζόντια </a:t>
                      </a:r>
                      <a:endParaRPr lang="el-GR" sz="2400" b="1" dirty="0" smtClean="0">
                        <a:effectLst/>
                        <a:latin typeface="+mj-lt"/>
                        <a:ea typeface="MS Mincho" panose="02020609040205080304" pitchFamily="49" charset="-128"/>
                        <a:cs typeface="Times New Roman" panose="02020603050405020304" pitchFamily="18" charset="0"/>
                      </a:endParaRPr>
                    </a:p>
                    <a:p>
                      <a:pPr algn="ctr">
                        <a:spcAft>
                          <a:spcPts val="0"/>
                        </a:spcAft>
                      </a:pPr>
                      <a:r>
                        <a:rPr lang="el-GR" sz="2400" b="1" dirty="0" smtClean="0">
                          <a:effectLst/>
                          <a:latin typeface="+mj-lt"/>
                          <a:ea typeface="MS Mincho" panose="02020609040205080304" pitchFamily="49" charset="-128"/>
                          <a:cs typeface="Times New Roman" panose="02020603050405020304" pitchFamily="18" charset="0"/>
                        </a:rPr>
                        <a:t>ταχύτητα</a:t>
                      </a:r>
                      <a:endParaRPr lang="el-GR" sz="2400" b="1" dirty="0">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endParaRPr lang="el-GR"/>
                    </a:p>
                  </a:txBody>
                  <a:tcPr/>
                </a:tc>
                <a:tc gridSpan="2">
                  <a:txBody>
                    <a:bodyPr/>
                    <a:lstStyle/>
                    <a:p>
                      <a:pPr algn="ctr">
                        <a:spcAft>
                          <a:spcPts val="0"/>
                        </a:spcAft>
                      </a:pPr>
                      <a:r>
                        <a:rPr lang="el-GR" sz="2400" b="1" dirty="0">
                          <a:effectLst/>
                          <a:latin typeface="+mj-lt"/>
                          <a:ea typeface="MS Mincho" panose="02020609040205080304" pitchFamily="49" charset="-128"/>
                          <a:cs typeface="Times New Roman" panose="02020603050405020304" pitchFamily="18" charset="0"/>
                        </a:rPr>
                        <a:t>Κατακόρυφη ταχύτητα σε ίχνος καθόδου 2.5⁰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endParaRPr lang="el-GR"/>
                    </a:p>
                  </a:txBody>
                  <a:tcPr/>
                </a:tc>
              </a:tr>
              <a:tr h="561440">
                <a:tc>
                  <a:txBody>
                    <a:bodyPr/>
                    <a:lstStyle/>
                    <a:p>
                      <a:pPr algn="ctr">
                        <a:spcAft>
                          <a:spcPts val="0"/>
                        </a:spcAft>
                      </a:pPr>
                      <a:r>
                        <a:rPr lang="en-US" sz="2400" b="1" dirty="0">
                          <a:effectLst/>
                          <a:latin typeface="+mj-lt"/>
                          <a:ea typeface="MS Mincho" panose="02020609040205080304" pitchFamily="49" charset="-128"/>
                          <a:cs typeface="Times New Roman" panose="02020603050405020304" pitchFamily="18" charset="0"/>
                        </a:rPr>
                        <a:t>Knots</a:t>
                      </a:r>
                      <a:endParaRPr lang="el-GR" sz="2400" b="1" dirty="0">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b="1" dirty="0" err="1">
                          <a:effectLst/>
                          <a:latin typeface="+mj-lt"/>
                          <a:ea typeface="MS Mincho" panose="02020609040205080304" pitchFamily="49" charset="-128"/>
                          <a:cs typeface="Times New Roman" panose="02020603050405020304" pitchFamily="18" charset="0"/>
                        </a:rPr>
                        <a:t>ft</a:t>
                      </a:r>
                      <a:r>
                        <a:rPr lang="en-US" sz="2400" b="1" dirty="0">
                          <a:effectLst/>
                          <a:latin typeface="+mj-lt"/>
                          <a:ea typeface="MS Mincho" panose="02020609040205080304" pitchFamily="49" charset="-128"/>
                          <a:cs typeface="Times New Roman" panose="02020603050405020304" pitchFamily="18" charset="0"/>
                        </a:rPr>
                        <a:t>/sec</a:t>
                      </a:r>
                      <a:endParaRPr lang="el-GR" sz="2400" b="1" dirty="0">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b="1" dirty="0" err="1">
                          <a:effectLst/>
                          <a:latin typeface="+mj-lt"/>
                          <a:ea typeface="MS Mincho" panose="02020609040205080304" pitchFamily="49" charset="-128"/>
                          <a:cs typeface="Times New Roman" panose="02020603050405020304" pitchFamily="18" charset="0"/>
                        </a:rPr>
                        <a:t>ft</a:t>
                      </a:r>
                      <a:r>
                        <a:rPr lang="en-US" sz="2400" b="1" dirty="0">
                          <a:effectLst/>
                          <a:latin typeface="+mj-lt"/>
                          <a:ea typeface="MS Mincho" panose="02020609040205080304" pitchFamily="49" charset="-128"/>
                          <a:cs typeface="Times New Roman" panose="02020603050405020304" pitchFamily="18" charset="0"/>
                        </a:rPr>
                        <a:t>/sec</a:t>
                      </a:r>
                      <a:endParaRPr lang="el-GR" sz="2400" b="1" dirty="0">
                        <a:effectLst/>
                        <a:latin typeface="+mj-lt"/>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rowSpan="4">
                  <a:txBody>
                    <a:bodyPr/>
                    <a:lstStyle/>
                    <a:p>
                      <a:pPr algn="ctr">
                        <a:spcAft>
                          <a:spcPts val="0"/>
                        </a:spcAft>
                      </a:pPr>
                      <a:r>
                        <a:rPr lang="el-GR" sz="2200" dirty="0">
                          <a:effectLst/>
                          <a:latin typeface="+mj-lt"/>
                          <a:ea typeface="MS Mincho" panose="02020609040205080304" pitchFamily="49" charset="-128"/>
                        </a:rPr>
                        <a:t>‘Μαλακές προσγειώσεις’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561440">
                <a:tc>
                  <a:txBody>
                    <a:bodyPr/>
                    <a:lstStyle/>
                    <a:p>
                      <a:pPr algn="ctr">
                        <a:spcAft>
                          <a:spcPts val="0"/>
                        </a:spcAft>
                      </a:pPr>
                      <a:r>
                        <a:rPr lang="en-US" sz="2400" dirty="0">
                          <a:effectLst/>
                          <a:latin typeface="+mj-lt"/>
                          <a:ea typeface="MS Mincho" panose="02020609040205080304" pitchFamily="49" charset="-128"/>
                        </a:rPr>
                        <a:t>10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17</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0.7</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vMerge="1">
                  <a:txBody>
                    <a:bodyPr/>
                    <a:lstStyle/>
                    <a:p>
                      <a:endParaRPr lang="el-GR"/>
                    </a:p>
                  </a:txBody>
                  <a:tcPr/>
                </a:tc>
              </a:tr>
              <a:tr h="561440">
                <a:tc>
                  <a:txBody>
                    <a:bodyPr/>
                    <a:lstStyle/>
                    <a:p>
                      <a:pPr algn="ctr">
                        <a:spcAft>
                          <a:spcPts val="0"/>
                        </a:spcAft>
                      </a:pPr>
                      <a:r>
                        <a:rPr lang="en-US" sz="2400" dirty="0">
                          <a:effectLst/>
                          <a:latin typeface="+mj-lt"/>
                          <a:ea typeface="MS Mincho" panose="02020609040205080304" pitchFamily="49" charset="-128"/>
                        </a:rPr>
                        <a:t>20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a:effectLst/>
                          <a:latin typeface="+mj-lt"/>
                          <a:ea typeface="MS Mincho" panose="02020609040205080304" pitchFamily="49" charset="-128"/>
                        </a:rPr>
                        <a:t>34</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1.5</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vMerge="1">
                  <a:txBody>
                    <a:bodyPr/>
                    <a:lstStyle/>
                    <a:p>
                      <a:endParaRPr lang="el-GR"/>
                    </a:p>
                  </a:txBody>
                  <a:tcPr/>
                </a:tc>
              </a:tr>
              <a:tr h="561440">
                <a:tc>
                  <a:txBody>
                    <a:bodyPr/>
                    <a:lstStyle/>
                    <a:p>
                      <a:pPr algn="ctr">
                        <a:spcAft>
                          <a:spcPts val="0"/>
                        </a:spcAft>
                      </a:pPr>
                      <a:r>
                        <a:rPr lang="en-US" sz="2400">
                          <a:effectLst/>
                          <a:latin typeface="+mj-lt"/>
                          <a:ea typeface="MS Mincho" panose="02020609040205080304" pitchFamily="49" charset="-128"/>
                        </a:rPr>
                        <a:t>40</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68</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3.0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vMerge="1">
                  <a:txBody>
                    <a:bodyPr/>
                    <a:lstStyle/>
                    <a:p>
                      <a:endParaRPr lang="el-GR"/>
                    </a:p>
                  </a:txBody>
                  <a:tcPr/>
                </a:tc>
              </a:tr>
              <a:tr h="561440">
                <a:tc>
                  <a:txBody>
                    <a:bodyPr/>
                    <a:lstStyle/>
                    <a:p>
                      <a:pPr algn="ctr">
                        <a:spcAft>
                          <a:spcPts val="0"/>
                        </a:spcAft>
                      </a:pPr>
                      <a:r>
                        <a:rPr lang="en-US" sz="2400">
                          <a:effectLst/>
                          <a:latin typeface="+mj-lt"/>
                          <a:ea typeface="MS Mincho" panose="02020609040205080304" pitchFamily="49" charset="-128"/>
                        </a:rPr>
                        <a:t>80</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135</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6.0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rowSpan="3">
                  <a:txBody>
                    <a:bodyPr/>
                    <a:lstStyle/>
                    <a:p>
                      <a:pPr algn="ctr">
                        <a:spcAft>
                          <a:spcPts val="0"/>
                        </a:spcAft>
                      </a:pPr>
                      <a:r>
                        <a:rPr lang="el-GR" sz="2200" dirty="0">
                          <a:effectLst/>
                          <a:latin typeface="+mj-lt"/>
                          <a:ea typeface="MS Mincho" panose="02020609040205080304" pitchFamily="49" charset="-128"/>
                        </a:rPr>
                        <a:t>‘Σκληρές προσγειώσεις’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r>
              <a:tr h="561440">
                <a:tc>
                  <a:txBody>
                    <a:bodyPr/>
                    <a:lstStyle/>
                    <a:p>
                      <a:pPr algn="ctr">
                        <a:spcAft>
                          <a:spcPts val="0"/>
                        </a:spcAft>
                      </a:pPr>
                      <a:r>
                        <a:rPr lang="en-US" sz="2400">
                          <a:effectLst/>
                          <a:latin typeface="+mj-lt"/>
                          <a:ea typeface="MS Mincho" panose="02020609040205080304" pitchFamily="49" charset="-128"/>
                        </a:rPr>
                        <a:t>120</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a:effectLst/>
                          <a:latin typeface="+mj-lt"/>
                          <a:ea typeface="MS Mincho" panose="02020609040205080304" pitchFamily="49" charset="-128"/>
                        </a:rPr>
                        <a:t>203</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9.0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vMerge="1">
                  <a:txBody>
                    <a:bodyPr/>
                    <a:lstStyle/>
                    <a:p>
                      <a:endParaRPr lang="el-GR"/>
                    </a:p>
                  </a:txBody>
                  <a:tcPr/>
                </a:tc>
              </a:tr>
              <a:tr h="561440">
                <a:tc>
                  <a:txBody>
                    <a:bodyPr/>
                    <a:lstStyle/>
                    <a:p>
                      <a:pPr algn="ctr">
                        <a:spcAft>
                          <a:spcPts val="0"/>
                        </a:spcAft>
                      </a:pPr>
                      <a:r>
                        <a:rPr lang="en-US" sz="2400">
                          <a:effectLst/>
                          <a:latin typeface="+mj-lt"/>
                          <a:ea typeface="MS Mincho" panose="02020609040205080304" pitchFamily="49" charset="-128"/>
                        </a:rPr>
                        <a:t>160</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a:effectLst/>
                          <a:latin typeface="+mj-lt"/>
                          <a:ea typeface="MS Mincho" panose="02020609040205080304" pitchFamily="49" charset="-128"/>
                        </a:rPr>
                        <a:t>270</a:t>
                      </a:r>
                      <a:endParaRPr lang="el-GR" sz="240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a:spcAft>
                          <a:spcPts val="0"/>
                        </a:spcAft>
                      </a:pPr>
                      <a:r>
                        <a:rPr lang="en-US" sz="2400" dirty="0">
                          <a:effectLst/>
                          <a:latin typeface="+mj-lt"/>
                          <a:ea typeface="MS Mincho" panose="02020609040205080304" pitchFamily="49" charset="-128"/>
                        </a:rPr>
                        <a:t>12.0</a:t>
                      </a:r>
                      <a:endParaRPr lang="el-GR" sz="2400" dirty="0">
                        <a:effectLst/>
                        <a:latin typeface="+mj-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vMerge="1">
                  <a:txBody>
                    <a:bodyPr/>
                    <a:lstStyle/>
                    <a:p>
                      <a:endParaRPr lang="el-GR"/>
                    </a:p>
                  </a:txBody>
                  <a:tcPr/>
                </a:tc>
              </a:tr>
            </a:tbl>
          </a:graphicData>
        </a:graphic>
      </p:graphicFrame>
      <p:sp>
        <p:nvSpPr>
          <p:cNvPr id="5" name="Rectangle 4"/>
          <p:cNvSpPr/>
          <p:nvPr/>
        </p:nvSpPr>
        <p:spPr>
          <a:xfrm>
            <a:off x="6167438" y="981074"/>
            <a:ext cx="5689600" cy="492443"/>
          </a:xfrm>
          <a:prstGeom prst="rect">
            <a:avLst/>
          </a:prstGeom>
        </p:spPr>
        <p:txBody>
          <a:bodyPr wrap="square">
            <a:spAutoFit/>
          </a:bodyPr>
          <a:lstStyle/>
          <a:p>
            <a:r>
              <a:rPr lang="el-GR" sz="2600" b="1" dirty="0" smtClean="0"/>
              <a:t>Κατηγοριοποίηση προσγειώσεων:</a:t>
            </a:r>
            <a:endParaRPr lang="el-GR" sz="2600" b="1" dirty="0"/>
          </a:p>
        </p:txBody>
      </p:sp>
    </p:spTree>
    <p:extLst>
      <p:ext uri="{BB962C8B-B14F-4D97-AF65-F5344CB8AC3E}">
        <p14:creationId xmlns:p14="http://schemas.microsoft.com/office/powerpoint/2010/main" val="22592424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0">
            <a:scrgbClr r="0" g="0" b="0"/>
          </a:lnRef>
          <a:fillRef idx="1003">
            <a:schemeClr val="lt1"/>
          </a:fillRef>
          <a:effectRef idx="0">
            <a:scrgbClr r="0" g="0" b="0"/>
          </a:effectRef>
          <a:fontRef idx="major"/>
        </p:style>
        <p:txBody>
          <a:bodyPr>
            <a:normAutofit/>
          </a:bodyPr>
          <a:lstStyle/>
          <a:p>
            <a:r>
              <a:rPr lang="el-GR" sz="3600" b="1" dirty="0"/>
              <a:t>Αυτόματη λειτουργία οριζοντίωσης-</a:t>
            </a:r>
            <a:r>
              <a:rPr lang="en-GB" sz="3600" b="1" dirty="0"/>
              <a:t>flare </a:t>
            </a:r>
            <a:endParaRPr lang="el-GR" sz="3600" b="1" dirty="0"/>
          </a:p>
        </p:txBody>
      </p:sp>
      <p:sp>
        <p:nvSpPr>
          <p:cNvPr id="3" name="Content Placeholder 2"/>
          <p:cNvSpPr>
            <a:spLocks noGrp="1"/>
          </p:cNvSpPr>
          <p:nvPr>
            <p:ph idx="1"/>
          </p:nvPr>
        </p:nvSpPr>
        <p:spPr>
          <a:xfrm>
            <a:off x="334963" y="981075"/>
            <a:ext cx="11522075" cy="2735957"/>
          </a:xfrm>
        </p:spPr>
        <p:txBody>
          <a:bodyPr numCol="2">
            <a:noAutofit/>
          </a:bodyPr>
          <a:lstStyle/>
          <a:p>
            <a:pPr marL="0" indent="0">
              <a:lnSpc>
                <a:spcPct val="100000"/>
              </a:lnSpc>
              <a:buNone/>
            </a:pPr>
            <a:r>
              <a:rPr lang="el-GR" sz="1800" dirty="0" smtClean="0"/>
              <a:t>Ο </a:t>
            </a:r>
            <a:r>
              <a:rPr lang="el-GR" sz="1800" dirty="0"/>
              <a:t>ελιγμός </a:t>
            </a:r>
            <a:r>
              <a:rPr lang="el-GR" sz="1800" dirty="0" smtClean="0"/>
              <a:t>περιλαμβάνει </a:t>
            </a:r>
            <a:r>
              <a:rPr lang="el-GR" sz="1800" b="1" dirty="0" smtClean="0"/>
              <a:t>μείωση της ταχύτητας </a:t>
            </a:r>
            <a:r>
              <a:rPr lang="el-GR" sz="1800" dirty="0" smtClean="0"/>
              <a:t>του αεροσκάφους για </a:t>
            </a:r>
            <a:r>
              <a:rPr lang="el-GR" sz="1800" b="1" dirty="0" smtClean="0"/>
              <a:t>μείωση του βαθμού καθόδου</a:t>
            </a:r>
            <a:r>
              <a:rPr lang="el-GR" sz="1800" dirty="0"/>
              <a:t> </a:t>
            </a:r>
            <a:r>
              <a:rPr lang="el-GR" sz="1800" dirty="0" smtClean="0"/>
              <a:t>και διασφάλιση άνετης </a:t>
            </a:r>
            <a:r>
              <a:rPr lang="el-GR" sz="1800" dirty="0" err="1" smtClean="0"/>
              <a:t>τροχιοδρόμησης</a:t>
            </a:r>
            <a:r>
              <a:rPr lang="el-GR" sz="1800" dirty="0" smtClean="0"/>
              <a:t> </a:t>
            </a:r>
            <a:r>
              <a:rPr lang="el-GR" sz="1800" dirty="0"/>
              <a:t>και </a:t>
            </a:r>
            <a:r>
              <a:rPr lang="el-GR" sz="1800" dirty="0" smtClean="0"/>
              <a:t>στάσης του αεροσκάφους στο </a:t>
            </a:r>
            <a:r>
              <a:rPr lang="el-GR" sz="1800" b="1" dirty="0"/>
              <a:t>διαθέσιμο μήκος αεροδιαδρόμου</a:t>
            </a:r>
            <a:r>
              <a:rPr lang="el-GR" sz="1800" dirty="0"/>
              <a:t>. </a:t>
            </a:r>
            <a:endParaRPr lang="el-GR" sz="1800" dirty="0" smtClean="0"/>
          </a:p>
          <a:p>
            <a:pPr>
              <a:lnSpc>
                <a:spcPct val="100000"/>
              </a:lnSpc>
            </a:pPr>
            <a:r>
              <a:rPr lang="el-GR" sz="1800" dirty="0" smtClean="0"/>
              <a:t>Στροφή </a:t>
            </a:r>
            <a:r>
              <a:rPr lang="el-GR" sz="1800" b="1" dirty="0" smtClean="0"/>
              <a:t>ρύγχους </a:t>
            </a:r>
            <a:r>
              <a:rPr lang="el-GR" sz="1800" b="1" dirty="0"/>
              <a:t>προς τα πάνω</a:t>
            </a:r>
            <a:r>
              <a:rPr lang="el-GR" sz="1800" dirty="0"/>
              <a:t>, </a:t>
            </a:r>
            <a:r>
              <a:rPr lang="el-GR" sz="1800" dirty="0" smtClean="0"/>
              <a:t>για </a:t>
            </a:r>
            <a:r>
              <a:rPr lang="el-GR" sz="1800" b="1" dirty="0"/>
              <a:t>μείωση της </a:t>
            </a:r>
            <a:r>
              <a:rPr lang="el-GR" sz="1800" b="1" dirty="0" smtClean="0"/>
              <a:t>ταχύτητας</a:t>
            </a:r>
            <a:r>
              <a:rPr lang="el-GR" sz="1800" dirty="0"/>
              <a:t>,</a:t>
            </a:r>
            <a:r>
              <a:rPr lang="el-GR" sz="1800" dirty="0" smtClean="0"/>
              <a:t> διασφάλιση </a:t>
            </a:r>
            <a:r>
              <a:rPr lang="el-GR" sz="1800" b="1" dirty="0" smtClean="0"/>
              <a:t>επαρκούς άνωσης</a:t>
            </a:r>
            <a:r>
              <a:rPr lang="el-GR" sz="1800" dirty="0" smtClean="0"/>
              <a:t> </a:t>
            </a:r>
            <a:r>
              <a:rPr lang="el-GR" sz="1800" dirty="0"/>
              <a:t>και </a:t>
            </a:r>
            <a:r>
              <a:rPr lang="el-GR" sz="1800" b="1" dirty="0" smtClean="0"/>
              <a:t>ασφαλούς επαφής </a:t>
            </a:r>
            <a:r>
              <a:rPr lang="el-GR" sz="1800" b="1" dirty="0"/>
              <a:t>των τροχών </a:t>
            </a:r>
            <a:r>
              <a:rPr lang="el-GR" sz="1800" dirty="0" smtClean="0"/>
              <a:t>με </a:t>
            </a:r>
            <a:r>
              <a:rPr lang="el-GR" sz="1800" dirty="0"/>
              <a:t>τον αεροδιάδρομο</a:t>
            </a:r>
            <a:r>
              <a:rPr lang="el-GR" sz="1800" dirty="0" smtClean="0"/>
              <a:t>.</a:t>
            </a:r>
          </a:p>
          <a:p>
            <a:pPr marL="0" indent="0">
              <a:lnSpc>
                <a:spcPct val="100000"/>
              </a:lnSpc>
              <a:buNone/>
            </a:pPr>
            <a:r>
              <a:rPr lang="el-GR" sz="1800" dirty="0"/>
              <a:t>Για τον έλεγχο </a:t>
            </a:r>
            <a:r>
              <a:rPr lang="el-GR" sz="1800" dirty="0" smtClean="0"/>
              <a:t>κατά τον ελιγμό, </a:t>
            </a:r>
            <a:r>
              <a:rPr lang="el-GR" sz="1800" dirty="0"/>
              <a:t>χρησιμοποιούνται επίσης αυτόματοι πιλότοι. </a:t>
            </a:r>
            <a:endParaRPr lang="el-GR" sz="1800" dirty="0" smtClean="0"/>
          </a:p>
          <a:p>
            <a:pPr marL="0" indent="0">
              <a:lnSpc>
                <a:spcPct val="100000"/>
              </a:lnSpc>
              <a:buNone/>
            </a:pPr>
            <a:r>
              <a:rPr lang="el-GR" sz="1800" b="1" dirty="0" smtClean="0"/>
              <a:t>Βασικές </a:t>
            </a:r>
            <a:r>
              <a:rPr lang="el-GR" sz="1800" b="1" dirty="0"/>
              <a:t>προϋποθέσεις και αρχές λειτουργίας </a:t>
            </a:r>
            <a:r>
              <a:rPr lang="el-GR" sz="1800" b="1" dirty="0" smtClean="0"/>
              <a:t>αντίστοιχων αυτομάτων πιλότων </a:t>
            </a:r>
            <a:r>
              <a:rPr lang="el-GR" sz="1800" b="1" dirty="0"/>
              <a:t>είναι</a:t>
            </a:r>
            <a:r>
              <a:rPr lang="el-GR" sz="1800" b="1" dirty="0" smtClean="0"/>
              <a:t>:</a:t>
            </a:r>
          </a:p>
          <a:p>
            <a:pPr lvl="0">
              <a:lnSpc>
                <a:spcPct val="100000"/>
              </a:lnSpc>
              <a:buFont typeface="Arial" panose="020B0604020202020204" pitchFamily="34" charset="0"/>
              <a:buChar char="•"/>
            </a:pPr>
            <a:r>
              <a:rPr lang="el-GR" sz="1800" dirty="0"/>
              <a:t>Το αεροσκάφος εκτελεί ελεγχόμενη κίνηση στο ίχνος καθόδου μέσω αυτόματου </a:t>
            </a:r>
            <a:r>
              <a:rPr lang="el-GR" sz="1800" dirty="0" smtClean="0"/>
              <a:t>πιλότου.</a:t>
            </a:r>
            <a:endParaRPr lang="el-GR" sz="1800" dirty="0"/>
          </a:p>
          <a:p>
            <a:pPr lvl="0">
              <a:lnSpc>
                <a:spcPct val="100000"/>
              </a:lnSpc>
              <a:buFont typeface="Arial" panose="020B0604020202020204" pitchFamily="34" charset="0"/>
              <a:buChar char="•"/>
            </a:pPr>
            <a:r>
              <a:rPr lang="el-GR" sz="1800" dirty="0"/>
              <a:t>Ο ελιγμός οριζοντίωσης </a:t>
            </a:r>
            <a:r>
              <a:rPr lang="el-GR" sz="1800" b="1" dirty="0"/>
              <a:t>ξεκινά σε ύψος h</a:t>
            </a:r>
            <a:r>
              <a:rPr lang="el-GR" sz="1800" b="1" baseline="-25000" dirty="0"/>
              <a:t>flare</a:t>
            </a:r>
            <a:r>
              <a:rPr lang="el-GR" sz="1800" b="1" dirty="0"/>
              <a:t>.</a:t>
            </a:r>
          </a:p>
          <a:p>
            <a:pPr lvl="0">
              <a:lnSpc>
                <a:spcPct val="100000"/>
              </a:lnSpc>
              <a:buFont typeface="Arial" panose="020B0604020202020204" pitchFamily="34" charset="0"/>
              <a:buChar char="•"/>
            </a:pPr>
            <a:r>
              <a:rPr lang="el-GR" sz="1800" dirty="0"/>
              <a:t>Το </a:t>
            </a:r>
            <a:r>
              <a:rPr lang="el-GR" sz="1800" b="1" dirty="0"/>
              <a:t>αναμενόμενο σημείο επαφής στον αεροδιάδρομο </a:t>
            </a:r>
            <a:r>
              <a:rPr lang="el-GR" sz="1800" dirty="0"/>
              <a:t>βρίσκεται σε </a:t>
            </a:r>
            <a:r>
              <a:rPr lang="el-GR" sz="1800" b="1" dirty="0"/>
              <a:t>απόσταση </a:t>
            </a:r>
            <a:r>
              <a:rPr lang="en-US" sz="1800" b="1" dirty="0"/>
              <a:t>x</a:t>
            </a:r>
            <a:r>
              <a:rPr lang="el-GR" sz="1800" b="1" baseline="-25000" dirty="0"/>
              <a:t>1</a:t>
            </a:r>
            <a:r>
              <a:rPr lang="el-GR" sz="1800" b="1" dirty="0"/>
              <a:t> (π.χ. στα 1100 ft) από τον επίγειο σταθμό του ίχνους </a:t>
            </a:r>
            <a:r>
              <a:rPr lang="el-GR" sz="1800" b="1" dirty="0" smtClean="0"/>
              <a:t>καθόδου.</a:t>
            </a:r>
            <a:endParaRPr lang="el-GR" sz="1800" b="1"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43472" y="3717032"/>
            <a:ext cx="9505056" cy="2963244"/>
          </a:xfrm>
          <a:prstGeom prst="rect">
            <a:avLst/>
          </a:prstGeom>
          <a:solidFill>
            <a:schemeClr val="bg1"/>
          </a:solidFill>
        </p:spPr>
      </p:pic>
    </p:spTree>
    <p:extLst>
      <p:ext uri="{BB962C8B-B14F-4D97-AF65-F5344CB8AC3E}">
        <p14:creationId xmlns:p14="http://schemas.microsoft.com/office/powerpoint/2010/main" val="1185274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 y="188913"/>
            <a:ext cx="11522075" cy="647700"/>
          </a:xfrm>
        </p:spPr>
        <p:style>
          <a:lnRef idx="0">
            <a:scrgbClr r="0" g="0" b="0"/>
          </a:lnRef>
          <a:fillRef idx="1003">
            <a:schemeClr val="lt1"/>
          </a:fillRef>
          <a:effectRef idx="0">
            <a:scrgbClr r="0" g="0" b="0"/>
          </a:effectRef>
          <a:fontRef idx="major"/>
        </p:style>
        <p:txBody>
          <a:bodyPr>
            <a:normAutofit/>
          </a:bodyPr>
          <a:lstStyle/>
          <a:p>
            <a:r>
              <a:rPr lang="el-GR" sz="3600" b="1" dirty="0"/>
              <a:t>Αυτόματη λειτουργία οριζοντίωσης-</a:t>
            </a:r>
            <a:r>
              <a:rPr lang="en-GB" sz="3600" b="1" dirty="0"/>
              <a:t>flare </a:t>
            </a:r>
            <a:endParaRPr lang="el-GR" sz="36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6"/>
                <a:ext cx="5689600" cy="2807964"/>
              </a:xfrm>
            </p:spPr>
            <p:txBody>
              <a:bodyPr numCol="1">
                <a:noAutofit/>
              </a:bodyPr>
              <a:lstStyle/>
              <a:p>
                <a:pPr marL="0" indent="0">
                  <a:lnSpc>
                    <a:spcPct val="100000"/>
                  </a:lnSpc>
                  <a:buNone/>
                </a:pPr>
                <a:r>
                  <a:rPr lang="el-GR" sz="2000" b="1" u="sng" dirty="0" smtClean="0"/>
                  <a:t>Ίχνος οριζοντίωσης: </a:t>
                </a:r>
                <a:r>
                  <a:rPr lang="el-GR" sz="2000" dirty="0"/>
                  <a:t>Π</a:t>
                </a:r>
                <a:r>
                  <a:rPr lang="el-GR" sz="2000" dirty="0" smtClean="0"/>
                  <a:t>ροσεγγίζεται ως </a:t>
                </a:r>
                <a:r>
                  <a:rPr lang="el-GR" sz="2000" dirty="0"/>
                  <a:t>εφαπτόμενο στο </a:t>
                </a:r>
                <a:r>
                  <a:rPr lang="el-GR" sz="2000" dirty="0" smtClean="0"/>
                  <a:t>P:</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h</m:t>
                      </m:r>
                      <m:r>
                        <a:rPr lang="en-US" sz="2000">
                          <a:latin typeface="Cambria Math" panose="02040503050406030204" pitchFamily="18" charset="0"/>
                        </a:rPr>
                        <m:t>=</m:t>
                      </m:r>
                      <m:sSub>
                        <m:sSubPr>
                          <m:ctrlPr>
                            <a:rPr lang="el-GR" sz="2000" i="1">
                              <a:latin typeface="Cambria Math" panose="02040503050406030204" pitchFamily="18" charset="0"/>
                            </a:rPr>
                          </m:ctrlPr>
                        </m:sSubPr>
                        <m:e>
                          <m:r>
                            <m:rPr>
                              <m:sty m:val="p"/>
                            </m:rPr>
                            <a:rPr lang="en-US" sz="2000">
                              <a:latin typeface="Cambria Math" panose="02040503050406030204" pitchFamily="18" charset="0"/>
                            </a:rPr>
                            <m:t>h</m:t>
                          </m:r>
                        </m:e>
                        <m:sub>
                          <m:r>
                            <m:rPr>
                              <m:sty m:val="p"/>
                            </m:rPr>
                            <a:rPr lang="en-US" sz="2000">
                              <a:latin typeface="Cambria Math" panose="02040503050406030204" pitchFamily="18" charset="0"/>
                            </a:rPr>
                            <m:t>flare</m:t>
                          </m:r>
                        </m:sub>
                      </m:sSub>
                      <m:sSup>
                        <m:sSupPr>
                          <m:ctrlPr>
                            <a:rPr lang="el-GR" sz="2000" i="1">
                              <a:latin typeface="Cambria Math" panose="02040503050406030204" pitchFamily="18" charset="0"/>
                            </a:rPr>
                          </m:ctrlPr>
                        </m:sSupPr>
                        <m:e>
                          <m:r>
                            <m:rPr>
                              <m:sty m:val="p"/>
                            </m:rPr>
                            <a:rPr lang="en-US" sz="2000">
                              <a:latin typeface="Cambria Math" panose="02040503050406030204" pitchFamily="18" charset="0"/>
                            </a:rPr>
                            <m:t>e</m:t>
                          </m:r>
                        </m:e>
                        <m:sup>
                          <m:r>
                            <a:rPr lang="en-US" sz="2000" i="1">
                              <a:latin typeface="Cambria Math" panose="02040503050406030204" pitchFamily="18" charset="0"/>
                            </a:rPr>
                            <m:t>−</m:t>
                          </m:r>
                          <m:f>
                            <m:fPr>
                              <m:type m:val="lin"/>
                              <m:ctrlPr>
                                <a:rPr lang="el-GR" sz="2000" i="1">
                                  <a:latin typeface="Cambria Math" panose="02040503050406030204" pitchFamily="18" charset="0"/>
                                </a:rPr>
                              </m:ctrlPr>
                            </m:fPr>
                            <m:num>
                              <m:r>
                                <m:rPr>
                                  <m:sty m:val="p"/>
                                </m:rPr>
                                <a:rPr lang="en-US" sz="2000">
                                  <a:latin typeface="Cambria Math" panose="02040503050406030204" pitchFamily="18" charset="0"/>
                                </a:rPr>
                                <m:t>t</m:t>
                              </m:r>
                            </m:num>
                            <m:den>
                              <m:r>
                                <m:rPr>
                                  <m:sty m:val="p"/>
                                </m:rPr>
                                <a:rPr lang="en-US" sz="2000">
                                  <a:latin typeface="Cambria Math" panose="02040503050406030204" pitchFamily="18" charset="0"/>
                                </a:rPr>
                                <m:t>T</m:t>
                              </m:r>
                            </m:den>
                          </m:f>
                        </m:sup>
                      </m:sSup>
                    </m:oMath>
                  </m:oMathPara>
                </a14:m>
                <a:endParaRPr lang="el-GR" sz="2000" dirty="0"/>
              </a:p>
              <a:p>
                <a:pPr marL="0" indent="0">
                  <a:lnSpc>
                    <a:spcPct val="100000"/>
                  </a:lnSpc>
                  <a:buNone/>
                </a:pPr>
                <a:r>
                  <a:rPr lang="el-GR" sz="2000" b="1" u="sng" dirty="0" smtClean="0"/>
                  <a:t>Έναρξη οριζοντίωσης:</a:t>
                </a:r>
                <a:r>
                  <a:rPr lang="el-GR" sz="2000" b="1" dirty="0" smtClean="0"/>
                  <a:t> </a:t>
                </a:r>
              </a:p>
              <a:p>
                <a:pPr marL="0" indent="0">
                  <a:lnSpc>
                    <a:spcPct val="100000"/>
                  </a:lnSpc>
                  <a:buNone/>
                </a:pPr>
                <a:r>
                  <a:rPr lang="el-GR" sz="2000" b="1" dirty="0" smtClean="0"/>
                  <a:t>Βαθμός </a:t>
                </a:r>
                <a:r>
                  <a:rPr lang="el-GR" sz="2000" b="1" dirty="0"/>
                  <a:t>καθόδου </a:t>
                </a:r>
                <a:r>
                  <a:rPr lang="el-GR" sz="2000" b="1" dirty="0" smtClean="0"/>
                  <a:t>= κατακόρυφη </a:t>
                </a:r>
                <a:r>
                  <a:rPr lang="el-GR" sz="2000" b="1" dirty="0"/>
                  <a:t>συνιστώσα της ταχύτητας </a:t>
                </a:r>
                <a:endParaRPr lang="el-GR" sz="2000" dirty="0" smtClean="0"/>
              </a:p>
              <a:p>
                <a:pPr marL="0" indent="0">
                  <a:lnSpc>
                    <a:spcPct val="100000"/>
                  </a:lnSpc>
                  <a:buNone/>
                </a:pPr>
                <a14:m>
                  <m:oMathPara xmlns:m="http://schemas.openxmlformats.org/officeDocument/2006/math">
                    <m:oMathParaPr>
                      <m:jc m:val="centerGroup"/>
                    </m:oMathParaPr>
                    <m:oMath xmlns:m="http://schemas.openxmlformats.org/officeDocument/2006/math">
                      <m:r>
                        <a:rPr lang="el-GR" sz="2000" b="0" i="1" smtClean="0">
                          <a:latin typeface="Cambria Math" panose="02040503050406030204" pitchFamily="18" charset="0"/>
                        </a:rPr>
                        <m:t>⇒</m:t>
                      </m:r>
                      <m:sSub>
                        <m:sSubPr>
                          <m:ctrlPr>
                            <a:rPr lang="el-GR" sz="2000" i="1">
                              <a:latin typeface="Cambria Math" panose="02040503050406030204" pitchFamily="18" charset="0"/>
                            </a:rPr>
                          </m:ctrlPr>
                        </m:sSubPr>
                        <m:e>
                          <m:acc>
                            <m:accPr>
                              <m:chr m:val="̇"/>
                              <m:ctrlPr>
                                <a:rPr lang="el-GR" sz="2000" i="1">
                                  <a:latin typeface="Cambria Math" panose="02040503050406030204" pitchFamily="18" charset="0"/>
                                </a:rPr>
                              </m:ctrlPr>
                            </m:accPr>
                            <m:e>
                              <m:r>
                                <m:rPr>
                                  <m:sty m:val="p"/>
                                </m:rPr>
                                <a:rPr lang="en-US" sz="2000">
                                  <a:latin typeface="Cambria Math" panose="02040503050406030204" pitchFamily="18" charset="0"/>
                                </a:rPr>
                                <m:t>h</m:t>
                              </m:r>
                            </m:e>
                          </m:acc>
                        </m:e>
                        <m:sub>
                          <m:sSub>
                            <m:sSubPr>
                              <m:ctrlPr>
                                <a:rPr lang="el-GR" sz="2000" i="1">
                                  <a:latin typeface="Cambria Math" panose="02040503050406030204" pitchFamily="18" charset="0"/>
                                </a:rPr>
                              </m:ctrlPr>
                            </m:sSubPr>
                            <m:e>
                              <m:r>
                                <m:rPr>
                                  <m:sty m:val="p"/>
                                </m:rPr>
                                <a:rPr lang="en-US" sz="2000">
                                  <a:latin typeface="Cambria Math" panose="02040503050406030204" pitchFamily="18" charset="0"/>
                                </a:rPr>
                                <m:t>h</m:t>
                              </m:r>
                            </m:e>
                            <m:sub>
                              <m:r>
                                <m:rPr>
                                  <m:sty m:val="p"/>
                                </m:rPr>
                                <a:rPr lang="en-US" sz="2000">
                                  <a:latin typeface="Cambria Math" panose="02040503050406030204" pitchFamily="18" charset="0"/>
                                </a:rPr>
                                <m:t>flare</m:t>
                              </m:r>
                            </m:sub>
                          </m:sSub>
                        </m:sub>
                      </m:sSub>
                      <m:r>
                        <a:rPr lang="en-US" sz="2000">
                          <a:latin typeface="Cambria Math" panose="02040503050406030204" pitchFamily="18" charset="0"/>
                        </a:rPr>
                        <m:t>=</m:t>
                      </m:r>
                      <m:r>
                        <a:rPr lang="en-US" sz="2000" i="1">
                          <a:latin typeface="Cambria Math" panose="02040503050406030204" pitchFamily="18" charset="0"/>
                        </a:rPr>
                        <m:t>−</m:t>
                      </m:r>
                      <m:f>
                        <m:fPr>
                          <m:ctrlPr>
                            <a:rPr lang="el-GR" sz="2000" i="1">
                              <a:latin typeface="Cambria Math" panose="02040503050406030204" pitchFamily="18" charset="0"/>
                            </a:rPr>
                          </m:ctrlPr>
                        </m:fPr>
                        <m:num>
                          <m:r>
                            <a:rPr lang="en-US" sz="2000">
                              <a:latin typeface="Cambria Math" panose="02040503050406030204" pitchFamily="18" charset="0"/>
                            </a:rPr>
                            <m:t>2.5</m:t>
                          </m:r>
                        </m:num>
                        <m:den>
                          <m:r>
                            <a:rPr lang="en-US" sz="2000">
                              <a:latin typeface="Cambria Math" panose="02040503050406030204" pitchFamily="18" charset="0"/>
                            </a:rPr>
                            <m:t>57.3</m:t>
                          </m:r>
                        </m:den>
                      </m:f>
                      <m:sSub>
                        <m:sSubPr>
                          <m:ctrlPr>
                            <a:rPr lang="el-GR" sz="2000" i="1">
                              <a:latin typeface="Cambria Math" panose="02040503050406030204" pitchFamily="18" charset="0"/>
                            </a:rPr>
                          </m:ctrlPr>
                        </m:sSubPr>
                        <m:e>
                          <m:r>
                            <m:rPr>
                              <m:sty m:val="p"/>
                            </m:rPr>
                            <a:rPr lang="en-US" sz="2000">
                              <a:latin typeface="Cambria Math" panose="02040503050406030204" pitchFamily="18" charset="0"/>
                            </a:rPr>
                            <m:t>U</m:t>
                          </m:r>
                        </m:e>
                        <m:sub>
                          <m:r>
                            <m:rPr>
                              <m:sty m:val="p"/>
                            </m:rPr>
                            <a:rPr lang="en-US" sz="2000">
                              <a:latin typeface="Cambria Math" panose="02040503050406030204" pitchFamily="18" charset="0"/>
                            </a:rPr>
                            <m:t>e</m:t>
                          </m:r>
                        </m:sub>
                      </m:sSub>
                    </m:oMath>
                  </m:oMathPara>
                </a14:m>
                <a:endParaRPr lang="el-GR"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6"/>
                <a:ext cx="5689600" cy="2807964"/>
              </a:xfrm>
              <a:blipFill rotWithShape="0">
                <a:blip r:embed="rId2"/>
                <a:stretch>
                  <a:fillRect l="-1179" t="-1302" r="-643"/>
                </a:stretch>
              </a:blipFill>
            </p:spPr>
            <p:txBody>
              <a:bodyPr/>
              <a:lstStyle/>
              <a:p>
                <a:r>
                  <a:rPr lang="el-GR">
                    <a:noFill/>
                  </a:rPr>
                  <a:t> </a:t>
                </a:r>
              </a:p>
            </p:txBody>
          </p:sp>
        </mc:Fallback>
      </mc:AlternateContent>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127448" y="3933503"/>
            <a:ext cx="9937102" cy="2735585"/>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Rectangle 4"/>
              <p:cNvSpPr/>
              <p:nvPr/>
            </p:nvSpPr>
            <p:spPr>
              <a:xfrm>
                <a:off x="6183995" y="981076"/>
                <a:ext cx="5673042" cy="2486065"/>
              </a:xfrm>
              <a:prstGeom prst="rect">
                <a:avLst/>
              </a:prstGeom>
            </p:spPr>
            <p:txBody>
              <a:bodyPr wrap="square">
                <a:spAutoFit/>
              </a:bodyPr>
              <a:lstStyle/>
              <a:p>
                <a:r>
                  <a:rPr lang="el-GR" sz="2000" dirty="0" smtClean="0"/>
                  <a:t>Έστω </a:t>
                </a:r>
                <a:r>
                  <a:rPr lang="el-GR" sz="2000" dirty="0"/>
                  <a:t>το αεροσκάφος </a:t>
                </a:r>
                <a:r>
                  <a:rPr lang="el-GR" sz="2000" b="1" dirty="0"/>
                  <a:t>ακουμπά στο έδαφος </a:t>
                </a:r>
                <a:r>
                  <a:rPr lang="el-GR" sz="2000" dirty="0"/>
                  <a:t>σε </a:t>
                </a:r>
                <a:r>
                  <a:rPr lang="el-GR" sz="2000" b="1" dirty="0"/>
                  <a:t>t = 4τ</a:t>
                </a:r>
                <a:r>
                  <a:rPr lang="el-GR" sz="2000" dirty="0"/>
                  <a:t>, (οπότε η σταθερά </a:t>
                </a:r>
                <a:r>
                  <a:rPr lang="en-US" sz="2000" dirty="0"/>
                  <a:t>e</a:t>
                </a:r>
                <a:r>
                  <a:rPr lang="el-GR" sz="2000" baseline="30000" dirty="0"/>
                  <a:t>-τ/Τ </a:t>
                </a:r>
                <a:r>
                  <a:rPr lang="el-GR" sz="2000" dirty="0"/>
                  <a:t>= </a:t>
                </a:r>
                <a:r>
                  <a:rPr lang="en-US" sz="2000" dirty="0"/>
                  <a:t>e</a:t>
                </a:r>
                <a:r>
                  <a:rPr lang="el-GR" sz="2000" baseline="30000" dirty="0"/>
                  <a:t>-4</a:t>
                </a:r>
                <a:r>
                  <a:rPr lang="el-GR" sz="2000" dirty="0"/>
                  <a:t> ≈ 0) τότε : </a:t>
                </a:r>
              </a:p>
              <a:p>
                <a:pPr/>
                <a14:m>
                  <m:oMathPara xmlns:m="http://schemas.openxmlformats.org/officeDocument/2006/math">
                    <m:oMathParaPr>
                      <m:jc m:val="centerGroup"/>
                    </m:oMathParaPr>
                    <m:oMath xmlns:m="http://schemas.openxmlformats.org/officeDocument/2006/math">
                      <m:sSub>
                        <m:sSubPr>
                          <m:ctrlPr>
                            <a:rPr lang="el-GR" sz="2000" i="1">
                              <a:latin typeface="Cambria Math" panose="02040503050406030204" pitchFamily="18" charset="0"/>
                            </a:rPr>
                          </m:ctrlPr>
                        </m:sSubPr>
                        <m:e>
                          <m:r>
                            <m:rPr>
                              <m:sty m:val="p"/>
                            </m:rPr>
                            <a:rPr lang="el-GR" sz="2000">
                              <a:latin typeface="Cambria Math" panose="02040503050406030204" pitchFamily="18" charset="0"/>
                            </a:rPr>
                            <m:t>x</m:t>
                          </m:r>
                        </m:e>
                        <m:sub>
                          <m:r>
                            <a:rPr lang="el-GR" sz="2000">
                              <a:latin typeface="Cambria Math" panose="02040503050406030204" pitchFamily="18" charset="0"/>
                            </a:rPr>
                            <m:t>1</m:t>
                          </m:r>
                        </m:sub>
                      </m:sSub>
                      <m:r>
                        <a:rPr lang="el-GR" sz="2000">
                          <a:latin typeface="Cambria Math" panose="02040503050406030204" pitchFamily="18" charset="0"/>
                        </a:rPr>
                        <m:t>+</m:t>
                      </m:r>
                      <m:sSub>
                        <m:sSubPr>
                          <m:ctrlPr>
                            <a:rPr lang="el-GR" sz="2000" i="1">
                              <a:latin typeface="Cambria Math" panose="02040503050406030204" pitchFamily="18" charset="0"/>
                            </a:rPr>
                          </m:ctrlPr>
                        </m:sSubPr>
                        <m:e>
                          <m:r>
                            <m:rPr>
                              <m:sty m:val="p"/>
                            </m:rPr>
                            <a:rPr lang="el-GR" sz="2000">
                              <a:latin typeface="Cambria Math" panose="02040503050406030204" pitchFamily="18" charset="0"/>
                            </a:rPr>
                            <m:t>x</m:t>
                          </m:r>
                        </m:e>
                        <m:sub>
                          <m:r>
                            <a:rPr lang="el-GR" sz="2000">
                              <a:latin typeface="Cambria Math" panose="02040503050406030204" pitchFamily="18" charset="0"/>
                            </a:rPr>
                            <m:t>2</m:t>
                          </m:r>
                        </m:sub>
                      </m:sSub>
                      <m:r>
                        <a:rPr lang="el-GR" sz="2000">
                          <a:latin typeface="Cambria Math" panose="02040503050406030204" pitchFamily="18" charset="0"/>
                        </a:rPr>
                        <m:t>=1100+</m:t>
                      </m:r>
                      <m:sSub>
                        <m:sSubPr>
                          <m:ctrlPr>
                            <a:rPr lang="el-GR" sz="2000" i="1">
                              <a:latin typeface="Cambria Math" panose="02040503050406030204" pitchFamily="18" charset="0"/>
                            </a:rPr>
                          </m:ctrlPr>
                        </m:sSubPr>
                        <m:e>
                          <m:r>
                            <m:rPr>
                              <m:sty m:val="p"/>
                            </m:rPr>
                            <a:rPr lang="el-GR" sz="2000">
                              <a:latin typeface="Cambria Math" panose="02040503050406030204" pitchFamily="18" charset="0"/>
                            </a:rPr>
                            <m:t>x</m:t>
                          </m:r>
                        </m:e>
                        <m:sub>
                          <m:r>
                            <a:rPr lang="el-GR" sz="2000">
                              <a:latin typeface="Cambria Math" panose="02040503050406030204" pitchFamily="18" charset="0"/>
                            </a:rPr>
                            <m:t>2</m:t>
                          </m:r>
                        </m:sub>
                      </m:sSub>
                      <m:r>
                        <a:rPr lang="el-GR" sz="2000">
                          <a:latin typeface="Cambria Math" panose="02040503050406030204" pitchFamily="18" charset="0"/>
                        </a:rPr>
                        <m:t>=4</m:t>
                      </m:r>
                      <m:r>
                        <m:rPr>
                          <m:sty m:val="p"/>
                        </m:rPr>
                        <a:rPr lang="el-GR" sz="2000">
                          <a:latin typeface="Cambria Math" panose="02040503050406030204" pitchFamily="18" charset="0"/>
                        </a:rPr>
                        <m:t>τ</m:t>
                      </m:r>
                      <m:sSub>
                        <m:sSubPr>
                          <m:ctrlPr>
                            <a:rPr lang="el-GR" sz="2000" i="1">
                              <a:latin typeface="Cambria Math" panose="02040503050406030204" pitchFamily="18" charset="0"/>
                            </a:rPr>
                          </m:ctrlPr>
                        </m:sSubPr>
                        <m:e>
                          <m:r>
                            <m:rPr>
                              <m:sty m:val="p"/>
                            </m:rPr>
                            <a:rPr lang="el-GR" sz="2000">
                              <a:latin typeface="Cambria Math" panose="02040503050406030204" pitchFamily="18" charset="0"/>
                            </a:rPr>
                            <m:t>U</m:t>
                          </m:r>
                        </m:e>
                        <m:sub>
                          <m:r>
                            <m:rPr>
                              <m:sty m:val="p"/>
                            </m:rPr>
                            <a:rPr lang="el-GR" sz="2000">
                              <a:latin typeface="Cambria Math" panose="02040503050406030204" pitchFamily="18" charset="0"/>
                            </a:rPr>
                            <m:t>e</m:t>
                          </m:r>
                        </m:sub>
                      </m:sSub>
                    </m:oMath>
                  </m:oMathPara>
                </a14:m>
                <a:endParaRPr lang="el-GR" sz="2000" dirty="0"/>
              </a:p>
              <a:p>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 </m:t>
                      </m:r>
                      <m:sSub>
                        <m:sSubPr>
                          <m:ctrlPr>
                            <a:rPr lang="el-GR" sz="2000" i="1">
                              <a:latin typeface="Cambria Math" panose="02040503050406030204" pitchFamily="18" charset="0"/>
                            </a:rPr>
                          </m:ctrlPr>
                        </m:sSubPr>
                        <m:e>
                          <m:acc>
                            <m:accPr>
                              <m:chr m:val="̇"/>
                              <m:ctrlPr>
                                <a:rPr lang="el-GR" sz="2000" i="1">
                                  <a:latin typeface="Cambria Math" panose="02040503050406030204" pitchFamily="18" charset="0"/>
                                </a:rPr>
                              </m:ctrlPr>
                            </m:accPr>
                            <m:e>
                              <m:r>
                                <m:rPr>
                                  <m:sty m:val="p"/>
                                </m:rPr>
                                <a:rPr lang="en-US" sz="2000">
                                  <a:latin typeface="Cambria Math" panose="02040503050406030204" pitchFamily="18" charset="0"/>
                                </a:rPr>
                                <m:t>h</m:t>
                              </m:r>
                            </m:e>
                          </m:acc>
                        </m:e>
                        <m:sub>
                          <m:sSub>
                            <m:sSubPr>
                              <m:ctrlPr>
                                <a:rPr lang="el-GR" sz="2000" i="1">
                                  <a:latin typeface="Cambria Math" panose="02040503050406030204" pitchFamily="18" charset="0"/>
                                </a:rPr>
                              </m:ctrlPr>
                            </m:sSubPr>
                            <m:e>
                              <m:r>
                                <m:rPr>
                                  <m:sty m:val="p"/>
                                </m:rPr>
                                <a:rPr lang="en-US" sz="2000">
                                  <a:latin typeface="Cambria Math" panose="02040503050406030204" pitchFamily="18" charset="0"/>
                                </a:rPr>
                                <m:t>h</m:t>
                              </m:r>
                            </m:e>
                            <m:sub>
                              <m:r>
                                <m:rPr>
                                  <m:sty m:val="p"/>
                                </m:rPr>
                                <a:rPr lang="en-US" sz="2000">
                                  <a:latin typeface="Cambria Math" panose="02040503050406030204" pitchFamily="18" charset="0"/>
                                </a:rPr>
                                <m:t>flare</m:t>
                              </m:r>
                            </m:sub>
                          </m:sSub>
                        </m:sub>
                      </m:sSub>
                      <m:r>
                        <a:rPr lang="en-US" sz="2000">
                          <a:latin typeface="Cambria Math" panose="02040503050406030204" pitchFamily="18" charset="0"/>
                        </a:rPr>
                        <m:t>=</m:t>
                      </m:r>
                      <m:r>
                        <a:rPr lang="en-US" sz="2000" i="1">
                          <a:latin typeface="Cambria Math" panose="02040503050406030204" pitchFamily="18" charset="0"/>
                        </a:rPr>
                        <m:t>−</m:t>
                      </m:r>
                      <m:f>
                        <m:fPr>
                          <m:ctrlPr>
                            <a:rPr lang="el-GR" sz="2000" i="1">
                              <a:latin typeface="Cambria Math" panose="02040503050406030204" pitchFamily="18" charset="0"/>
                            </a:rPr>
                          </m:ctrlPr>
                        </m:fPr>
                        <m:num>
                          <m:sSub>
                            <m:sSubPr>
                              <m:ctrlPr>
                                <a:rPr lang="el-GR" sz="2000" i="1">
                                  <a:latin typeface="Cambria Math" panose="02040503050406030204" pitchFamily="18" charset="0"/>
                                </a:rPr>
                              </m:ctrlPr>
                            </m:sSubPr>
                            <m:e>
                              <m:r>
                                <m:rPr>
                                  <m:sty m:val="p"/>
                                </m:rPr>
                                <a:rPr lang="en-US" sz="2000">
                                  <a:latin typeface="Cambria Math" panose="02040503050406030204" pitchFamily="18" charset="0"/>
                                </a:rPr>
                                <m:t>h</m:t>
                              </m:r>
                            </m:e>
                            <m:sub>
                              <m:r>
                                <m:rPr>
                                  <m:sty m:val="p"/>
                                </m:rPr>
                                <a:rPr lang="en-US" sz="2000">
                                  <a:latin typeface="Cambria Math" panose="02040503050406030204" pitchFamily="18" charset="0"/>
                                </a:rPr>
                                <m:t>flare</m:t>
                              </m:r>
                            </m:sub>
                          </m:sSub>
                        </m:num>
                        <m:den>
                          <m:r>
                            <m:rPr>
                              <m:sty m:val="p"/>
                            </m:rPr>
                            <a:rPr lang="el-GR" sz="2000">
                              <a:latin typeface="Cambria Math" panose="02040503050406030204" pitchFamily="18" charset="0"/>
                            </a:rPr>
                            <m:t>τ</m:t>
                          </m:r>
                        </m:den>
                      </m:f>
                    </m:oMath>
                  </m:oMathPara>
                </a14:m>
                <a:endParaRPr lang="el-GR" sz="2000" dirty="0"/>
              </a:p>
              <a:p>
                <a:r>
                  <a:rPr lang="el-GR" sz="2000" dirty="0"/>
                  <a:t>Με </a:t>
                </a:r>
                <a:r>
                  <a:rPr lang="el-GR" sz="2000" dirty="0" smtClean="0"/>
                  <a:t>γνωστό τ, </a:t>
                </a:r>
                <a:r>
                  <a:rPr lang="el-GR" sz="2000" b="1" dirty="0"/>
                  <a:t>ο νόμος ελέγχου του </a:t>
                </a:r>
                <a:r>
                  <a:rPr lang="en-US" sz="2000" b="1" dirty="0"/>
                  <a:t>flare</a:t>
                </a:r>
                <a:r>
                  <a:rPr lang="el-GR" sz="2000" dirty="0" smtClean="0"/>
                  <a:t>:</a:t>
                </a:r>
                <a:endParaRPr lang="en-US" sz="2000" dirty="0" smtClean="0"/>
              </a:p>
              <a:p>
                <a:pPr/>
                <a14:m>
                  <m:oMathPara xmlns:m="http://schemas.openxmlformats.org/officeDocument/2006/math">
                    <m:oMathParaPr>
                      <m:jc m:val="centerGroup"/>
                    </m:oMathParaPr>
                    <m:oMath xmlns:m="http://schemas.openxmlformats.org/officeDocument/2006/math">
                      <m:acc>
                        <m:accPr>
                          <m:chr m:val="̇"/>
                          <m:ctrlPr>
                            <a:rPr lang="el-GR" sz="2000" i="1">
                              <a:latin typeface="Cambria Math" panose="02040503050406030204" pitchFamily="18" charset="0"/>
                            </a:rPr>
                          </m:ctrlPr>
                        </m:accPr>
                        <m:e>
                          <m:r>
                            <m:rPr>
                              <m:sty m:val="p"/>
                            </m:rPr>
                            <a:rPr lang="el-GR" sz="2000">
                              <a:latin typeface="Cambria Math" panose="02040503050406030204" pitchFamily="18" charset="0"/>
                            </a:rPr>
                            <m:t>h</m:t>
                          </m:r>
                        </m:e>
                      </m:acc>
                      <m:r>
                        <a:rPr lang="el-GR" sz="2000">
                          <a:latin typeface="Cambria Math" panose="02040503050406030204" pitchFamily="18" charset="0"/>
                        </a:rPr>
                        <m:t>=</m:t>
                      </m:r>
                      <m:r>
                        <a:rPr lang="el-GR" sz="2000" i="1">
                          <a:latin typeface="Cambria Math" panose="02040503050406030204" pitchFamily="18" charset="0"/>
                        </a:rPr>
                        <m:t>−</m:t>
                      </m:r>
                      <m:f>
                        <m:fPr>
                          <m:ctrlPr>
                            <a:rPr lang="el-GR" sz="2000" i="1">
                              <a:latin typeface="Cambria Math" panose="02040503050406030204" pitchFamily="18" charset="0"/>
                            </a:rPr>
                          </m:ctrlPr>
                        </m:fPr>
                        <m:num>
                          <m:r>
                            <a:rPr lang="el-GR" sz="2000">
                              <a:latin typeface="Cambria Math" panose="02040503050406030204" pitchFamily="18" charset="0"/>
                            </a:rPr>
                            <m:t>1</m:t>
                          </m:r>
                        </m:num>
                        <m:den>
                          <m:r>
                            <m:rPr>
                              <m:sty m:val="p"/>
                            </m:rPr>
                            <a:rPr lang="el-GR" sz="2000">
                              <a:latin typeface="Cambria Math" panose="02040503050406030204" pitchFamily="18" charset="0"/>
                            </a:rPr>
                            <m:t>τ</m:t>
                          </m:r>
                        </m:den>
                      </m:f>
                      <m:r>
                        <m:rPr>
                          <m:sty m:val="p"/>
                        </m:rPr>
                        <a:rPr lang="en-US" sz="2000">
                          <a:latin typeface="Cambria Math" panose="02040503050406030204" pitchFamily="18" charset="0"/>
                        </a:rPr>
                        <m:t>h</m:t>
                      </m:r>
                    </m:oMath>
                  </m:oMathPara>
                </a14:m>
                <a:endParaRPr lang="el-GR" sz="2000" dirty="0"/>
              </a:p>
            </p:txBody>
          </p:sp>
        </mc:Choice>
        <mc:Fallback xmlns="">
          <p:sp>
            <p:nvSpPr>
              <p:cNvPr id="5" name="Rectangle 4"/>
              <p:cNvSpPr>
                <a:spLocks noRot="1" noChangeAspect="1" noMove="1" noResize="1" noEditPoints="1" noAdjustHandles="1" noChangeArrowheads="1" noChangeShapeType="1" noTextEdit="1"/>
              </p:cNvSpPr>
              <p:nvPr/>
            </p:nvSpPr>
            <p:spPr>
              <a:xfrm>
                <a:off x="6183995" y="981076"/>
                <a:ext cx="5673042" cy="2486065"/>
              </a:xfrm>
              <a:prstGeom prst="rect">
                <a:avLst/>
              </a:prstGeom>
              <a:blipFill rotWithShape="0">
                <a:blip r:embed="rId4"/>
                <a:stretch>
                  <a:fillRect l="-1074" t="-1471"/>
                </a:stretch>
              </a:blipFill>
            </p:spPr>
            <p:txBody>
              <a:bodyPr/>
              <a:lstStyle/>
              <a:p>
                <a:r>
                  <a:rPr lang="el-GR">
                    <a:noFill/>
                  </a:rPr>
                  <a:t> </a:t>
                </a:r>
              </a:p>
            </p:txBody>
          </p:sp>
        </mc:Fallback>
      </mc:AlternateContent>
    </p:spTree>
    <p:extLst>
      <p:ext uri="{BB962C8B-B14F-4D97-AF65-F5344CB8AC3E}">
        <p14:creationId xmlns:p14="http://schemas.microsoft.com/office/powerpoint/2010/main" val="3093344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noAutofit/>
          </a:bodyPr>
          <a:lstStyle/>
          <a:p>
            <a:r>
              <a:rPr lang="el-GR" sz="2400" b="1" dirty="0"/>
              <a:t>Εγκάρσιες λειτουργίες πλοήγησης και προσγείωσης </a:t>
            </a:r>
            <a:r>
              <a:rPr lang="el-GR" sz="2400" b="1" dirty="0" smtClean="0"/>
              <a:t>– </a:t>
            </a:r>
            <a:br>
              <a:rPr lang="el-GR" sz="2400" b="1" dirty="0" smtClean="0"/>
            </a:br>
            <a:r>
              <a:rPr lang="el-GR" sz="2400" b="1" dirty="0" smtClean="0"/>
              <a:t>Λειτουργία </a:t>
            </a:r>
            <a:r>
              <a:rPr lang="el-GR" sz="2400" b="1" dirty="0"/>
              <a:t>τήρησης του ίχνους του εντοπιστή (</a:t>
            </a:r>
            <a:r>
              <a:rPr lang="en-GB" sz="2400" b="1" dirty="0"/>
              <a:t>localizer</a:t>
            </a:r>
            <a:r>
              <a:rPr lang="el-GR" sz="2400" b="1"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981076"/>
                <a:ext cx="11522075" cy="2159892"/>
              </a:xfrm>
            </p:spPr>
            <p:txBody>
              <a:bodyPr numCol="2">
                <a:noAutofit/>
              </a:bodyPr>
              <a:lstStyle/>
              <a:p>
                <a:pPr lvl="0">
                  <a:buFont typeface="Arial" panose="020B0604020202020204" pitchFamily="34" charset="0"/>
                  <a:buChar char="•"/>
                </a:pPr>
                <a:r>
                  <a:rPr lang="el-GR" sz="2200" dirty="0" smtClean="0"/>
                  <a:t>Η </a:t>
                </a:r>
                <a:r>
                  <a:rPr lang="el-GR" sz="2200" dirty="0"/>
                  <a:t>θέση της </a:t>
                </a:r>
                <a:r>
                  <a:rPr lang="el-GR" sz="2200" b="1" dirty="0"/>
                  <a:t>κεραίας</a:t>
                </a:r>
                <a:r>
                  <a:rPr lang="el-GR" sz="2200" dirty="0"/>
                  <a:t> του αεροσκάφους συμπίπτει με το </a:t>
                </a:r>
                <a:r>
                  <a:rPr lang="el-GR" sz="2200" b="1" dirty="0"/>
                  <a:t>ΚΒ</a:t>
                </a:r>
                <a:r>
                  <a:rPr lang="el-GR" sz="2200" dirty="0"/>
                  <a:t>.</a:t>
                </a:r>
              </a:p>
              <a:p>
                <a:pPr lvl="0">
                  <a:buFont typeface="Arial" panose="020B0604020202020204" pitchFamily="34" charset="0"/>
                  <a:buChar char="•"/>
                </a:pPr>
                <a:r>
                  <a:rPr lang="el-GR" sz="2200" dirty="0"/>
                  <a:t>Το </a:t>
                </a:r>
                <a:r>
                  <a:rPr lang="el-GR" sz="2200" b="1" dirty="0"/>
                  <a:t>ΚΒ</a:t>
                </a:r>
                <a:r>
                  <a:rPr lang="el-GR" sz="2200" dirty="0"/>
                  <a:t> κινείται κατά </a:t>
                </a:r>
                <a:r>
                  <a:rPr lang="el-GR" sz="2200" dirty="0" smtClean="0"/>
                  <a:t>την </a:t>
                </a:r>
                <a:r>
                  <a:rPr lang="el-GR" sz="2200" b="1" dirty="0" smtClean="0"/>
                  <a:t>κεντρική γραμμή </a:t>
                </a:r>
                <a:r>
                  <a:rPr lang="el-GR" sz="2200" dirty="0"/>
                  <a:t>της δέσμης του </a:t>
                </a:r>
                <a:r>
                  <a:rPr lang="en-GB" sz="2200" b="1" dirty="0"/>
                  <a:t>localizer</a:t>
                </a:r>
                <a:r>
                  <a:rPr lang="el-GR" sz="2200" dirty="0"/>
                  <a:t>, το οποίο αποτελεί και το </a:t>
                </a:r>
                <a:r>
                  <a:rPr lang="el-GR" sz="2200" b="1" dirty="0"/>
                  <a:t>επιθυμητό </a:t>
                </a:r>
                <a:r>
                  <a:rPr lang="el-GR" sz="2200" b="1" dirty="0" smtClean="0"/>
                  <a:t>ίχνος πτήσης</a:t>
                </a:r>
                <a:r>
                  <a:rPr lang="el-GR" sz="2200" dirty="0" smtClean="0"/>
                  <a:t>.</a:t>
                </a:r>
                <a:endParaRPr lang="el-GR" sz="2200" dirty="0"/>
              </a:p>
              <a:p>
                <a:pPr lvl="0"/>
                <a:r>
                  <a:rPr lang="el-GR" sz="2200" b="1" dirty="0" smtClean="0"/>
                  <a:t>λ:</a:t>
                </a:r>
                <a:r>
                  <a:rPr lang="el-GR" sz="2200" dirty="0" smtClean="0"/>
                  <a:t> </a:t>
                </a:r>
                <a:r>
                  <a:rPr lang="el-GR" sz="2200" b="1" dirty="0"/>
                  <a:t>γωνία σφάλματος </a:t>
                </a:r>
                <a:r>
                  <a:rPr lang="el-GR" sz="2200" b="1" dirty="0" err="1" smtClean="0"/>
                  <a:t>εντοπιστή</a:t>
                </a:r>
                <a:r>
                  <a:rPr lang="el-GR" sz="2200" b="1" dirty="0" smtClean="0"/>
                  <a:t>. </a:t>
                </a:r>
                <a:r>
                  <a:rPr lang="el-GR" sz="2200" dirty="0"/>
                  <a:t>Α</a:t>
                </a:r>
                <a:r>
                  <a:rPr lang="el-GR" sz="2200" dirty="0" smtClean="0"/>
                  <a:t>νιχνεύεται </a:t>
                </a:r>
                <a:r>
                  <a:rPr lang="el-GR" sz="2200" dirty="0"/>
                  <a:t>από </a:t>
                </a:r>
                <a:r>
                  <a:rPr lang="el-GR" sz="2200" dirty="0" smtClean="0"/>
                  <a:t>δέκτη τοποθετημένο στο </a:t>
                </a:r>
                <a:r>
                  <a:rPr lang="el-GR" sz="2200" dirty="0"/>
                  <a:t>αεροσκάφος.</a:t>
                </a:r>
              </a:p>
              <a:p>
                <a:pPr>
                  <a:buFont typeface="Arial" panose="020B0604020202020204" pitchFamily="34" charset="0"/>
                  <a:buChar char="•"/>
                </a:pPr>
                <a:r>
                  <a:rPr lang="el-GR" sz="2200" b="1" dirty="0"/>
                  <a:t>Σ</a:t>
                </a:r>
                <a:r>
                  <a:rPr lang="el-GR" sz="2200" b="1" dirty="0" smtClean="0"/>
                  <a:t>υνάντηση </a:t>
                </a:r>
                <a:r>
                  <a:rPr lang="el-GR" sz="2200" dirty="0" smtClean="0"/>
                  <a:t>και</a:t>
                </a:r>
                <a:r>
                  <a:rPr lang="el-GR" sz="2200" b="1" dirty="0" smtClean="0"/>
                  <a:t> τήρηση της κεντρικής γραμμής </a:t>
                </a:r>
                <a:r>
                  <a:rPr lang="el-GR" sz="2200" dirty="0"/>
                  <a:t>της δέσμης </a:t>
                </a:r>
                <a:r>
                  <a:rPr lang="el-GR" sz="2200" dirty="0" smtClean="0"/>
                  <a:t>μέσω </a:t>
                </a:r>
                <a:r>
                  <a:rPr lang="el-GR" sz="2200" b="1" dirty="0" smtClean="0"/>
                  <a:t>συστήματος </a:t>
                </a:r>
                <a:r>
                  <a:rPr lang="el-GR" sz="2200" b="1" dirty="0"/>
                  <a:t>ελέγχου της </a:t>
                </a:r>
                <a:r>
                  <a:rPr lang="el-GR" sz="2200" b="1" dirty="0" smtClean="0"/>
                  <a:t>πορείας</a:t>
                </a:r>
                <a:r>
                  <a:rPr lang="el-GR" sz="2200" dirty="0" smtClean="0"/>
                  <a:t>. </a:t>
                </a:r>
              </a:p>
              <a:p>
                <a:pPr>
                  <a:buFont typeface="Arial" panose="020B0604020202020204" pitchFamily="34" charset="0"/>
                  <a:buChar char="•"/>
                </a:pPr>
                <a:r>
                  <a:rPr lang="el-GR" sz="2200" dirty="0" smtClean="0"/>
                  <a:t>Ε</a:t>
                </a:r>
                <a:r>
                  <a:rPr lang="el-GR" sz="2200" b="1" dirty="0" smtClean="0"/>
                  <a:t>ύρος δέσμης </a:t>
                </a:r>
                <a:r>
                  <a:rPr lang="el-GR" sz="2200" b="1" dirty="0" err="1" smtClean="0"/>
                  <a:t>εντοπιστή</a:t>
                </a:r>
                <a:r>
                  <a:rPr lang="el-GR" sz="2200" b="1" dirty="0" smtClean="0"/>
                  <a:t> </a:t>
                </a:r>
                <a14:m>
                  <m:oMath xmlns:m="http://schemas.openxmlformats.org/officeDocument/2006/math">
                    <m:r>
                      <a:rPr lang="en-US" sz="2200" b="1" i="1" smtClean="0">
                        <a:latin typeface="Cambria Math" panose="02040503050406030204" pitchFamily="18" charset="0"/>
                      </a:rPr>
                      <m:t>≈</m:t>
                    </m:r>
                  </m:oMath>
                </a14:m>
                <a:r>
                  <a:rPr lang="en-US" sz="2200" b="1" dirty="0" smtClean="0"/>
                  <a:t> </a:t>
                </a:r>
                <a:r>
                  <a:rPr lang="el-GR" sz="2200" b="1" dirty="0" smtClean="0"/>
                  <a:t>5°</a:t>
                </a:r>
                <a:r>
                  <a:rPr lang="el-GR" sz="2200" dirty="0" smtClean="0"/>
                  <a:t> </a:t>
                </a:r>
                <a:r>
                  <a:rPr lang="en-GB" sz="2200" dirty="0" smtClean="0"/>
                  <a:t>(</a:t>
                </a:r>
                <a:r>
                  <a:rPr lang="el-GR" sz="2200" dirty="0" smtClean="0"/>
                  <a:t>2.5</a:t>
                </a:r>
                <a:r>
                  <a:rPr lang="el-GR" sz="2200" dirty="0"/>
                  <a:t>° δεξιά-αριστερά </a:t>
                </a:r>
                <a:r>
                  <a:rPr lang="el-GR" sz="2200" dirty="0" smtClean="0"/>
                  <a:t>της κεντρικής γραμμής</a:t>
                </a:r>
                <a:r>
                  <a:rPr lang="en-GB" sz="2200" dirty="0" smtClean="0"/>
                  <a:t>)</a:t>
                </a:r>
                <a:r>
                  <a:rPr lang="el-GR" sz="2200" dirty="0" smtClean="0"/>
                  <a:t>.</a:t>
                </a:r>
                <a:endParaRPr lang="el-GR"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981076"/>
                <a:ext cx="11522075" cy="2159892"/>
              </a:xfrm>
              <a:blipFill rotWithShape="0">
                <a:blip r:embed="rId2"/>
                <a:stretch>
                  <a:fillRect l="-635" t="-3390" b="-5650"/>
                </a:stretch>
              </a:blipFill>
            </p:spPr>
            <p:txBody>
              <a:bodyPr/>
              <a:lstStyle/>
              <a:p>
                <a:r>
                  <a:rPr lang="el-GR">
                    <a:noFill/>
                  </a:rPr>
                  <a:t> </a:t>
                </a:r>
              </a:p>
            </p:txBody>
          </p:sp>
        </mc:Fallback>
      </mc:AlternateContent>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207568" y="3214142"/>
            <a:ext cx="7776864" cy="3527226"/>
          </a:xfrm>
          <a:prstGeom prst="rect">
            <a:avLst/>
          </a:prstGeom>
          <a:solidFill>
            <a:schemeClr val="bg1"/>
          </a:solidFill>
        </p:spPr>
      </p:pic>
    </p:spTree>
    <p:extLst>
      <p:ext uri="{BB962C8B-B14F-4D97-AF65-F5344CB8AC3E}">
        <p14:creationId xmlns:p14="http://schemas.microsoft.com/office/powerpoint/2010/main" val="33312856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4" y="981076"/>
                <a:ext cx="5689600" cy="2447924"/>
              </a:xfrm>
            </p:spPr>
            <p:txBody>
              <a:bodyPr numCol="2">
                <a:normAutofit fontScale="85000" lnSpcReduction="20000"/>
              </a:bodyPr>
              <a:lstStyle/>
              <a:p>
                <a:pPr>
                  <a:lnSpc>
                    <a:spcPct val="110000"/>
                  </a:lnSpc>
                </a:pPr>
                <a:r>
                  <a:rPr lang="el-GR" dirty="0"/>
                  <a:t>Γωνία σφάλματος του εντοπιστή: </a:t>
                </a:r>
                <a:endParaRPr lang="en-GB" dirty="0"/>
              </a:p>
              <a:p>
                <a:pPr marL="0" indent="0">
                  <a:lnSpc>
                    <a:spcPct val="110000"/>
                  </a:lnSpc>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λ</m:t>
                      </m:r>
                      <m:r>
                        <a:rPr lang="en-US">
                          <a:latin typeface="Cambria Math" panose="02040503050406030204" pitchFamily="18" charset="0"/>
                        </a:rPr>
                        <m:t>≅57.3</m:t>
                      </m:r>
                      <m:f>
                        <m:fPr>
                          <m:ctrlPr>
                            <a:rPr lang="el-GR" i="1">
                              <a:latin typeface="Cambria Math" panose="02040503050406030204" pitchFamily="18" charset="0"/>
                            </a:rPr>
                          </m:ctrlPr>
                        </m:fPr>
                        <m:num>
                          <m:r>
                            <m:rPr>
                              <m:sty m:val="p"/>
                            </m:rPr>
                            <a:rPr lang="en-US">
                              <a:latin typeface="Cambria Math" panose="02040503050406030204" pitchFamily="18" charset="0"/>
                            </a:rPr>
                            <m:t>d</m:t>
                          </m:r>
                        </m:num>
                        <m:den>
                          <m:r>
                            <m:rPr>
                              <m:sty m:val="p"/>
                            </m:rPr>
                            <a:rPr lang="en-US">
                              <a:latin typeface="Cambria Math" panose="02040503050406030204" pitchFamily="18" charset="0"/>
                            </a:rPr>
                            <m:t>R</m:t>
                          </m:r>
                        </m:den>
                      </m:f>
                    </m:oMath>
                  </m:oMathPara>
                </a14:m>
                <a:endParaRPr lang="el-GR" dirty="0"/>
              </a:p>
              <a:p>
                <a:pPr marL="0" indent="0">
                  <a:lnSpc>
                    <a:spcPct val="110000"/>
                  </a:lnSpc>
                  <a:buNone/>
                </a:pPr>
                <a:r>
                  <a:rPr lang="el-GR" b="1" dirty="0"/>
                  <a:t>R :</a:t>
                </a:r>
                <a:r>
                  <a:rPr lang="el-GR" dirty="0"/>
                  <a:t> απόσταση του αεροσκάφους από το σταθμό </a:t>
                </a:r>
                <a:r>
                  <a:rPr lang="el-GR" dirty="0" smtClean="0"/>
                  <a:t>εδά</a:t>
                </a:r>
                <a:r>
                  <a:rPr lang="el-GR" dirty="0"/>
                  <a:t>φους. </a:t>
                </a:r>
                <a:endParaRPr lang="el-GR" dirty="0" smtClean="0"/>
              </a:p>
              <a:p>
                <a:pPr marL="0" indent="0">
                  <a:lnSpc>
                    <a:spcPct val="110000"/>
                  </a:lnSpc>
                  <a:buNone/>
                </a:pPr>
                <a:r>
                  <a:rPr lang="en-US" b="1" dirty="0" smtClean="0"/>
                  <a:t>d</a:t>
                </a:r>
                <a:r>
                  <a:rPr lang="el-GR" b="1" dirty="0" smtClean="0"/>
                  <a:t>:</a:t>
                </a:r>
                <a:r>
                  <a:rPr lang="el-GR" dirty="0" smtClean="0"/>
                  <a:t> απόσταση από </a:t>
                </a:r>
                <a:r>
                  <a:rPr lang="el-GR" dirty="0"/>
                  <a:t>την κεντρική </a:t>
                </a:r>
                <a:r>
                  <a:rPr lang="el-GR" dirty="0" smtClean="0"/>
                  <a:t>γραμμή  </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4" y="981076"/>
                <a:ext cx="5689600" cy="2447924"/>
              </a:xfrm>
              <a:blipFill rotWithShape="0">
                <a:blip r:embed="rId2"/>
                <a:stretch>
                  <a:fillRect l="-1715" t="-3234" r="-2036" b="-4726"/>
                </a:stretch>
              </a:blipFill>
            </p:spPr>
            <p:txBody>
              <a:bodyPr/>
              <a:lstStyle/>
              <a:p>
                <a:r>
                  <a:rPr lang="el-GR">
                    <a:noFill/>
                  </a:rPr>
                  <a:t> </a:t>
                </a:r>
              </a:p>
            </p:txBody>
          </p:sp>
        </mc:Fallback>
      </mc:AlternateContent>
      <p:sp>
        <p:nvSpPr>
          <p:cNvPr id="4" name="Title 1"/>
          <p:cNvSpPr>
            <a:spLocks noGrp="1"/>
          </p:cNvSpPr>
          <p:nvPr>
            <p:ph type="title"/>
          </p:nvPr>
        </p:nvSpPr>
        <p:spPr>
          <a:xfrm>
            <a:off x="334963" y="188912"/>
            <a:ext cx="11522075" cy="647701"/>
          </a:xfrm>
        </p:spPr>
        <p:style>
          <a:lnRef idx="0">
            <a:scrgbClr r="0" g="0" b="0"/>
          </a:lnRef>
          <a:fillRef idx="1003">
            <a:schemeClr val="lt1"/>
          </a:fillRef>
          <a:effectRef idx="0">
            <a:scrgbClr r="0" g="0" b="0"/>
          </a:effectRef>
          <a:fontRef idx="major"/>
        </p:style>
        <p:txBody>
          <a:bodyPr>
            <a:noAutofit/>
          </a:bodyPr>
          <a:lstStyle/>
          <a:p>
            <a:r>
              <a:rPr lang="el-GR" sz="3200" b="1" dirty="0" smtClean="0"/>
              <a:t>Λειτουργία </a:t>
            </a:r>
            <a:r>
              <a:rPr lang="el-GR" sz="3200" b="1" dirty="0"/>
              <a:t>τήρησης του ίχνους του εντοπιστή (</a:t>
            </a:r>
            <a:r>
              <a:rPr lang="en-GB" sz="3200" b="1" dirty="0"/>
              <a:t>localizer</a:t>
            </a:r>
            <a:r>
              <a:rPr lang="el-GR" sz="3200" b="1" dirty="0"/>
              <a:t>)</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39416" y="4058964"/>
            <a:ext cx="10513168" cy="261039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2" name="Rectangle 1"/>
              <p:cNvSpPr/>
              <p:nvPr/>
            </p:nvSpPr>
            <p:spPr>
              <a:xfrm>
                <a:off x="6167438" y="981076"/>
                <a:ext cx="5689600" cy="26548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d</m:t>
                      </m:r>
                      <m:d>
                        <m:dPr>
                          <m:ctrlPr>
                            <a:rPr lang="el-GR" sz="2400" i="1">
                              <a:latin typeface="Cambria Math" panose="02040503050406030204" pitchFamily="18" charset="0"/>
                            </a:rPr>
                          </m:ctrlPr>
                        </m:dPr>
                        <m:e>
                          <m:r>
                            <m:rPr>
                              <m:sty m:val="p"/>
                            </m:rPr>
                            <a:rPr lang="en-US" sz="2400">
                              <a:latin typeface="Cambria Math" panose="02040503050406030204" pitchFamily="18" charset="0"/>
                            </a:rPr>
                            <m:t>s</m:t>
                          </m:r>
                        </m:e>
                      </m:d>
                      <m:r>
                        <a:rPr lang="en-US" sz="2400">
                          <a:latin typeface="Cambria Math" panose="02040503050406030204" pitchFamily="18" charset="0"/>
                        </a:rPr>
                        <m:t>=</m:t>
                      </m:r>
                      <m:f>
                        <m:fPr>
                          <m:ctrlPr>
                            <a:rPr lang="el-GR" sz="2400" i="1">
                              <a:latin typeface="Cambria Math" panose="02040503050406030204" pitchFamily="18" charset="0"/>
                            </a:rPr>
                          </m:ctrlPr>
                        </m:fPr>
                        <m:num>
                          <m:r>
                            <a:rPr lang="en-US" sz="2400">
                              <a:latin typeface="Cambria Math" panose="02040503050406030204" pitchFamily="18" charset="0"/>
                            </a:rPr>
                            <m:t>1</m:t>
                          </m:r>
                        </m:num>
                        <m:den>
                          <m:r>
                            <m:rPr>
                              <m:sty m:val="p"/>
                            </m:rPr>
                            <a:rPr lang="en-US" sz="2400">
                              <a:latin typeface="Cambria Math" panose="02040503050406030204" pitchFamily="18" charset="0"/>
                            </a:rPr>
                            <m:t>s</m:t>
                          </m:r>
                        </m:den>
                      </m:f>
                      <m:acc>
                        <m:accPr>
                          <m:chr m:val="̇"/>
                          <m:ctrlPr>
                            <a:rPr lang="el-GR" sz="2400" i="1">
                              <a:latin typeface="Cambria Math" panose="02040503050406030204" pitchFamily="18" charset="0"/>
                            </a:rPr>
                          </m:ctrlPr>
                        </m:accPr>
                        <m:e>
                          <m:r>
                            <m:rPr>
                              <m:sty m:val="p"/>
                            </m:rPr>
                            <a:rPr lang="en-US" sz="2400">
                              <a:latin typeface="Cambria Math" panose="02040503050406030204" pitchFamily="18" charset="0"/>
                            </a:rPr>
                            <m:t>d</m:t>
                          </m:r>
                        </m:e>
                      </m:acc>
                      <m:r>
                        <a:rPr lang="en-US" sz="2400">
                          <a:latin typeface="Cambria Math" panose="02040503050406030204" pitchFamily="18" charset="0"/>
                        </a:rPr>
                        <m:t>(</m:t>
                      </m:r>
                      <m:r>
                        <m:rPr>
                          <m:sty m:val="p"/>
                        </m:rPr>
                        <a:rPr lang="en-US" sz="2400">
                          <a:latin typeface="Cambria Math" panose="02040503050406030204" pitchFamily="18" charset="0"/>
                        </a:rPr>
                        <m:t>s</m:t>
                      </m:r>
                      <m:r>
                        <a:rPr lang="en-US" sz="2400">
                          <a:latin typeface="Cambria Math" panose="02040503050406030204" pitchFamily="18" charset="0"/>
                        </a:rPr>
                        <m:t>)</m:t>
                      </m:r>
                    </m:oMath>
                  </m:oMathPara>
                </a14:m>
                <a:endParaRPr lang="el-GR" sz="2400" dirty="0"/>
              </a:p>
              <a:p>
                <a:r>
                  <a:rPr lang="el-GR" sz="2400" dirty="0"/>
                  <a:t>όπου</a:t>
                </a:r>
              </a:p>
              <a:p>
                <a:pPr/>
                <a14:m>
                  <m:oMathPara xmlns:m="http://schemas.openxmlformats.org/officeDocument/2006/math">
                    <m:oMathParaPr>
                      <m:jc m:val="centerGroup"/>
                    </m:oMathParaPr>
                    <m:oMath xmlns:m="http://schemas.openxmlformats.org/officeDocument/2006/math">
                      <m:acc>
                        <m:accPr>
                          <m:chr m:val="̇"/>
                          <m:ctrlPr>
                            <a:rPr lang="el-GR" sz="2400" i="1">
                              <a:latin typeface="Cambria Math" panose="02040503050406030204" pitchFamily="18" charset="0"/>
                            </a:rPr>
                          </m:ctrlPr>
                        </m:accPr>
                        <m:e>
                          <m:r>
                            <m:rPr>
                              <m:sty m:val="p"/>
                            </m:rPr>
                            <a:rPr lang="en-US" sz="2400">
                              <a:latin typeface="Cambria Math" panose="02040503050406030204" pitchFamily="18" charset="0"/>
                            </a:rPr>
                            <m:t>d</m:t>
                          </m:r>
                        </m:e>
                      </m:acc>
                      <m:d>
                        <m:dPr>
                          <m:ctrlPr>
                            <a:rPr lang="el-GR" sz="2400" i="1">
                              <a:latin typeface="Cambria Math" panose="02040503050406030204" pitchFamily="18" charset="0"/>
                            </a:rPr>
                          </m:ctrlPr>
                        </m:dPr>
                        <m:e>
                          <m:r>
                            <m:rPr>
                              <m:sty m:val="p"/>
                            </m:rPr>
                            <a:rPr lang="en-US" sz="2400">
                              <a:latin typeface="Cambria Math" panose="02040503050406030204" pitchFamily="18" charset="0"/>
                            </a:rPr>
                            <m:t>s</m:t>
                          </m:r>
                        </m:e>
                      </m:d>
                      <m:r>
                        <a:rPr lang="en-US" sz="2400">
                          <a:latin typeface="Cambria Math" panose="02040503050406030204" pitchFamily="18" charset="0"/>
                        </a:rPr>
                        <m:t>≅</m:t>
                      </m:r>
                      <m:sSub>
                        <m:sSubPr>
                          <m:ctrlPr>
                            <a:rPr lang="el-GR" sz="2400" i="1">
                              <a:latin typeface="Cambria Math" panose="02040503050406030204" pitchFamily="18" charset="0"/>
                            </a:rPr>
                          </m:ctrlPr>
                        </m:sSubPr>
                        <m:e>
                          <m:r>
                            <m:rPr>
                              <m:sty m:val="p"/>
                            </m:rPr>
                            <a:rPr lang="en-US" sz="2400">
                              <a:latin typeface="Cambria Math" panose="02040503050406030204" pitchFamily="18" charset="0"/>
                            </a:rPr>
                            <m:t>U</m:t>
                          </m:r>
                        </m:e>
                        <m:sub>
                          <m:r>
                            <m:rPr>
                              <m:sty m:val="p"/>
                            </m:rPr>
                            <a:rPr lang="en-US" sz="2400">
                              <a:latin typeface="Cambria Math" panose="02040503050406030204" pitchFamily="18" charset="0"/>
                            </a:rPr>
                            <m:t>e</m:t>
                          </m:r>
                        </m:sub>
                      </m:sSub>
                      <m:r>
                        <a:rPr lang="en-US" sz="2400">
                          <a:latin typeface="Cambria Math" panose="02040503050406030204" pitchFamily="18" charset="0"/>
                        </a:rPr>
                        <m:t>[</m:t>
                      </m:r>
                      <m:r>
                        <m:rPr>
                          <m:sty m:val="p"/>
                        </m:rPr>
                        <a:rPr lang="en-US" sz="2400">
                          <a:latin typeface="Cambria Math" panose="02040503050406030204" pitchFamily="18" charset="0"/>
                        </a:rPr>
                        <m:t>ψ</m:t>
                      </m:r>
                      <m:r>
                        <a:rPr lang="en-US" sz="2400">
                          <a:latin typeface="Cambria Math" panose="02040503050406030204" pitchFamily="18" charset="0"/>
                        </a:rPr>
                        <m:t>(</m:t>
                      </m:r>
                      <m:r>
                        <m:rPr>
                          <m:sty m:val="p"/>
                        </m:rPr>
                        <a:rPr lang="en-US" sz="2400">
                          <a:latin typeface="Cambria Math" panose="02040503050406030204" pitchFamily="18" charset="0"/>
                        </a:rPr>
                        <m:t>s</m:t>
                      </m:r>
                      <m:r>
                        <a:rPr lang="en-US" sz="2400">
                          <a:latin typeface="Cambria Math" panose="02040503050406030204" pitchFamily="18" charset="0"/>
                        </a:rPr>
                        <m:t>)</m:t>
                      </m:r>
                      <m:r>
                        <a:rPr lang="en-US" sz="2400" i="1">
                          <a:latin typeface="Cambria Math" panose="02040503050406030204" pitchFamily="18" charset="0"/>
                        </a:rPr>
                        <m:t>−</m:t>
                      </m:r>
                      <m:sSub>
                        <m:sSubPr>
                          <m:ctrlPr>
                            <a:rPr lang="el-GR" sz="2400" i="1">
                              <a:latin typeface="Cambria Math" panose="02040503050406030204" pitchFamily="18" charset="0"/>
                            </a:rPr>
                          </m:ctrlPr>
                        </m:sSubPr>
                        <m:e>
                          <m:r>
                            <m:rPr>
                              <m:sty m:val="p"/>
                            </m:rPr>
                            <a:rPr lang="en-US" sz="2400">
                              <a:latin typeface="Cambria Math" panose="02040503050406030204" pitchFamily="18" charset="0"/>
                            </a:rPr>
                            <m:t>ψ</m:t>
                          </m:r>
                        </m:e>
                        <m:sub>
                          <m:r>
                            <m:rPr>
                              <m:sty m:val="p"/>
                            </m:rPr>
                            <a:rPr lang="en-US" sz="2400">
                              <a:latin typeface="Cambria Math" panose="02040503050406030204" pitchFamily="18" charset="0"/>
                            </a:rPr>
                            <m:t>ref</m:t>
                          </m:r>
                        </m:sub>
                      </m:sSub>
                      <m:r>
                        <a:rPr lang="en-US" sz="2400">
                          <a:latin typeface="Cambria Math" panose="02040503050406030204" pitchFamily="18" charset="0"/>
                        </a:rPr>
                        <m:t>(</m:t>
                      </m:r>
                      <m:r>
                        <m:rPr>
                          <m:sty m:val="p"/>
                        </m:rPr>
                        <a:rPr lang="en-US" sz="2400">
                          <a:latin typeface="Cambria Math" panose="02040503050406030204" pitchFamily="18" charset="0"/>
                        </a:rPr>
                        <m:t>s</m:t>
                      </m:r>
                      <m:r>
                        <a:rPr lang="en-US" sz="2400">
                          <a:latin typeface="Cambria Math" panose="02040503050406030204" pitchFamily="18" charset="0"/>
                        </a:rPr>
                        <m:t>)]</m:t>
                      </m:r>
                    </m:oMath>
                  </m:oMathPara>
                </a14:m>
                <a:endParaRPr lang="el-GR" sz="2400" dirty="0"/>
              </a:p>
              <a:p>
                <a:r>
                  <a:rPr lang="el-GR" sz="2400" u="sng" dirty="0" smtClean="0"/>
                  <a:t>Παράμετρος </a:t>
                </a:r>
                <a:r>
                  <a:rPr lang="el-GR" sz="2400" b="1" u="sng" dirty="0" smtClean="0"/>
                  <a:t>1/R</a:t>
                </a:r>
                <a:r>
                  <a:rPr lang="el-GR" sz="2400" u="sng" dirty="0" smtClean="0"/>
                  <a:t>:</a:t>
                </a:r>
                <a:r>
                  <a:rPr lang="el-GR" sz="2400" dirty="0" smtClean="0"/>
                  <a:t> λειτουργεί </a:t>
                </a:r>
                <a:r>
                  <a:rPr lang="el-GR" sz="2400" dirty="0"/>
                  <a:t>ως </a:t>
                </a:r>
                <a:r>
                  <a:rPr lang="el-GR" sz="2400" b="1" dirty="0"/>
                  <a:t>μεταβλητό κέρδος </a:t>
                </a:r>
                <a:r>
                  <a:rPr lang="el-GR" sz="2400" dirty="0" smtClean="0"/>
                  <a:t>του συστήματος (όπως στην </a:t>
                </a:r>
                <a:r>
                  <a:rPr lang="el-GR" sz="2400" dirty="0"/>
                  <a:t>περίπτωση τήρησης του ίχνους </a:t>
                </a:r>
                <a:r>
                  <a:rPr lang="el-GR" sz="2400" dirty="0" smtClean="0"/>
                  <a:t>καθόδου).</a:t>
                </a:r>
                <a:endParaRPr lang="el-GR" sz="2400" dirty="0"/>
              </a:p>
            </p:txBody>
          </p:sp>
        </mc:Choice>
        <mc:Fallback xmlns="">
          <p:sp>
            <p:nvSpPr>
              <p:cNvPr id="2" name="Rectangle 1"/>
              <p:cNvSpPr>
                <a:spLocks noRot="1" noChangeAspect="1" noMove="1" noResize="1" noEditPoints="1" noAdjustHandles="1" noChangeArrowheads="1" noChangeShapeType="1" noTextEdit="1"/>
              </p:cNvSpPr>
              <p:nvPr/>
            </p:nvSpPr>
            <p:spPr>
              <a:xfrm>
                <a:off x="6167438" y="981076"/>
                <a:ext cx="5689600" cy="2654894"/>
              </a:xfrm>
              <a:prstGeom prst="rect">
                <a:avLst/>
              </a:prstGeom>
              <a:blipFill rotWithShape="0">
                <a:blip r:embed="rId4"/>
                <a:stretch>
                  <a:fillRect l="-1715" r="-965" b="-4368"/>
                </a:stretch>
              </a:blipFill>
            </p:spPr>
            <p:txBody>
              <a:bodyPr/>
              <a:lstStyle/>
              <a:p>
                <a:r>
                  <a:rPr lang="el-GR">
                    <a:noFill/>
                  </a:rPr>
                  <a:t> </a:t>
                </a:r>
              </a:p>
            </p:txBody>
          </p:sp>
        </mc:Fallback>
      </mc:AlternateContent>
    </p:spTree>
    <p:extLst>
      <p:ext uri="{BB962C8B-B14F-4D97-AF65-F5344CB8AC3E}">
        <p14:creationId xmlns:p14="http://schemas.microsoft.com/office/powerpoint/2010/main" val="3112591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700"/>
          </a:xfrm>
        </p:spPr>
        <p:style>
          <a:lnRef idx="1">
            <a:schemeClr val="accent3"/>
          </a:lnRef>
          <a:fillRef idx="1003">
            <a:schemeClr val="lt2"/>
          </a:fillRef>
          <a:effectRef idx="1">
            <a:schemeClr val="accent3"/>
          </a:effectRef>
          <a:fontRef idx="minor">
            <a:schemeClr val="dk1"/>
          </a:fontRef>
        </p:style>
        <p:txBody>
          <a:bodyPr>
            <a:normAutofit/>
          </a:bodyPr>
          <a:lstStyle/>
          <a:p>
            <a:r>
              <a:rPr lang="el-GR" sz="3200" b="1" dirty="0"/>
              <a:t>Διαμήκεις βασικές λειτουργίες του αυτόματου πιλότου </a:t>
            </a:r>
          </a:p>
        </p:txBody>
      </p:sp>
      <p:sp>
        <p:nvSpPr>
          <p:cNvPr id="4" name="Rectangle 3"/>
          <p:cNvSpPr/>
          <p:nvPr/>
        </p:nvSpPr>
        <p:spPr>
          <a:xfrm>
            <a:off x="334962" y="5082150"/>
            <a:ext cx="11522075" cy="16006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40000"/>
              </a:lnSpc>
            </a:pPr>
            <a:r>
              <a:rPr lang="el-GR" sz="2400" b="1" u="sng" dirty="0"/>
              <a:t>Διατήρηση ταχύτητας ή αριθμού </a:t>
            </a:r>
            <a:r>
              <a:rPr lang="el-GR" sz="2400" b="1" u="sng" dirty="0" err="1"/>
              <a:t>Mach</a:t>
            </a:r>
            <a:r>
              <a:rPr lang="el-GR" sz="2400" b="1" u="sng" dirty="0"/>
              <a:t>:</a:t>
            </a:r>
          </a:p>
          <a:p>
            <a:pPr>
              <a:lnSpc>
                <a:spcPct val="140000"/>
              </a:lnSpc>
              <a:buFont typeface="Arial" pitchFamily="34" charset="0"/>
              <a:buChar char="•"/>
            </a:pPr>
            <a:r>
              <a:rPr lang="el-GR" sz="2400" dirty="0"/>
              <a:t>Σχεδόν απαραίτητη σε όλα τα αεροσκάφη υψηλών επιδόσεων. </a:t>
            </a:r>
          </a:p>
          <a:p>
            <a:pPr>
              <a:lnSpc>
                <a:spcPct val="140000"/>
              </a:lnSpc>
              <a:buFont typeface="Arial" pitchFamily="34" charset="0"/>
              <a:buChar char="•"/>
            </a:pPr>
            <a:r>
              <a:rPr lang="el-GR" sz="2400" dirty="0"/>
              <a:t>Επιτρέπει στον πιλότο να πραγματοποιεί ευκολότερα αυτόματες προσεγγίσεις για προσγείωση.</a:t>
            </a:r>
          </a:p>
        </p:txBody>
      </p:sp>
      <p:sp>
        <p:nvSpPr>
          <p:cNvPr id="5" name="Rectangle 4"/>
          <p:cNvSpPr/>
          <p:nvPr/>
        </p:nvSpPr>
        <p:spPr>
          <a:xfrm>
            <a:off x="6167438" y="981075"/>
            <a:ext cx="5689600" cy="389972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30000"/>
              </a:lnSpc>
            </a:pPr>
            <a:r>
              <a:rPr lang="el-GR" sz="2400" b="1" u="sng" dirty="0"/>
              <a:t>Διατήρηση ύψους πτήσης:</a:t>
            </a:r>
            <a:endParaRPr lang="en-US" sz="2400" b="1" u="sng" dirty="0"/>
          </a:p>
          <a:p>
            <a:pPr>
              <a:lnSpc>
                <a:spcPct val="130000"/>
              </a:lnSpc>
              <a:buFont typeface="Arial" pitchFamily="34" charset="0"/>
              <a:buChar char="•"/>
            </a:pPr>
            <a:r>
              <a:rPr lang="el-GR" sz="2400" dirty="0"/>
              <a:t>Πολύ </a:t>
            </a:r>
            <a:r>
              <a:rPr lang="el-GR" sz="2400" b="1" dirty="0"/>
              <a:t>σημαντική</a:t>
            </a:r>
            <a:r>
              <a:rPr lang="el-GR" sz="2400" dirty="0"/>
              <a:t> λειτουργία </a:t>
            </a:r>
            <a:r>
              <a:rPr lang="el-GR" sz="2400" b="1" dirty="0"/>
              <a:t>σε πολλά συστήματα </a:t>
            </a:r>
            <a:r>
              <a:rPr lang="el-GR" sz="2400" dirty="0"/>
              <a:t>αυτομάτων πιλότων. </a:t>
            </a:r>
          </a:p>
          <a:p>
            <a:pPr>
              <a:lnSpc>
                <a:spcPct val="130000"/>
              </a:lnSpc>
              <a:buFont typeface="Arial" pitchFamily="34" charset="0"/>
              <a:buChar char="•"/>
            </a:pPr>
            <a:r>
              <a:rPr lang="el-GR" sz="2400" dirty="0" smtClean="0"/>
              <a:t>Όμοια </a:t>
            </a:r>
            <a:r>
              <a:rPr lang="el-GR" sz="2400" dirty="0"/>
              <a:t>με </a:t>
            </a:r>
            <a:r>
              <a:rPr lang="el-GR" sz="2400" dirty="0" smtClean="0"/>
              <a:t>το </a:t>
            </a:r>
            <a:r>
              <a:rPr lang="en-US" sz="2400" dirty="0" smtClean="0"/>
              <a:t>Pitch Damper,</a:t>
            </a:r>
            <a:r>
              <a:rPr lang="el-GR" sz="2400" dirty="0" smtClean="0"/>
              <a:t> με εντολή </a:t>
            </a:r>
            <a:r>
              <a:rPr lang="el-GR" sz="2400" dirty="0"/>
              <a:t>για μηδενικό βαθμό ανόδου, το ύψος μπορεί να διατηρηθεί σταθερό. </a:t>
            </a:r>
          </a:p>
          <a:p>
            <a:pPr>
              <a:lnSpc>
                <a:spcPct val="130000"/>
              </a:lnSpc>
              <a:buFont typeface="Arial" pitchFamily="34" charset="0"/>
              <a:buChar char="•"/>
            </a:pPr>
            <a:r>
              <a:rPr lang="el-GR" sz="2400" dirty="0"/>
              <a:t>Γενικά ελέγχεται από το </a:t>
            </a:r>
            <a:r>
              <a:rPr lang="el-GR" sz="2400" b="1" dirty="0"/>
              <a:t>πηδάλιο ανόδου-καθόδου</a:t>
            </a:r>
            <a:r>
              <a:rPr lang="el-GR" sz="2400" dirty="0"/>
              <a:t>.</a:t>
            </a:r>
            <a:endParaRPr lang="en-US" sz="2400" dirty="0"/>
          </a:p>
        </p:txBody>
      </p:sp>
      <p:sp>
        <p:nvSpPr>
          <p:cNvPr id="6" name="Rectangle 5"/>
          <p:cNvSpPr/>
          <p:nvPr/>
        </p:nvSpPr>
        <p:spPr>
          <a:xfrm>
            <a:off x="349185" y="1000287"/>
            <a:ext cx="5675378" cy="397031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50000"/>
              </a:lnSpc>
            </a:pPr>
            <a:r>
              <a:rPr lang="el-GR" sz="2400" b="1" u="sng" dirty="0"/>
              <a:t>Διατήρηση γωνίας πρόνευσης:</a:t>
            </a:r>
            <a:endParaRPr lang="en-US" sz="2400" b="1" u="sng" dirty="0"/>
          </a:p>
          <a:p>
            <a:pPr>
              <a:lnSpc>
                <a:spcPct val="150000"/>
              </a:lnSpc>
              <a:buFont typeface="Arial" pitchFamily="34" charset="0"/>
              <a:buChar char="•"/>
            </a:pPr>
            <a:r>
              <a:rPr lang="el-GR" sz="2400" dirty="0"/>
              <a:t>Από τις </a:t>
            </a:r>
            <a:r>
              <a:rPr lang="el-GR" sz="2400" dirty="0" smtClean="0"/>
              <a:t>παλαιότερες </a:t>
            </a:r>
            <a:r>
              <a:rPr lang="el-GR" sz="2400" dirty="0"/>
              <a:t>λειτουργίες </a:t>
            </a:r>
            <a:r>
              <a:rPr lang="el-GR" sz="2400" dirty="0" smtClean="0"/>
              <a:t>στην </a:t>
            </a:r>
            <a:r>
              <a:rPr lang="el-GR" sz="2400" dirty="0"/>
              <a:t>αεροπορία. </a:t>
            </a:r>
            <a:endParaRPr lang="en-US" sz="2400" dirty="0"/>
          </a:p>
          <a:p>
            <a:pPr>
              <a:lnSpc>
                <a:spcPct val="150000"/>
              </a:lnSpc>
              <a:buFont typeface="Arial" pitchFamily="34" charset="0"/>
              <a:buChar char="•"/>
            </a:pPr>
            <a:r>
              <a:rPr lang="el-GR" sz="2400" dirty="0"/>
              <a:t>Απαλλάσσει τον πιλότο από τον </a:t>
            </a:r>
            <a:r>
              <a:rPr lang="el-GR" sz="2400" b="1" dirty="0"/>
              <a:t>έλεγχο της πρόνευσης </a:t>
            </a:r>
            <a:r>
              <a:rPr lang="el-GR" sz="2400" dirty="0"/>
              <a:t>του αεροσκάφους (</a:t>
            </a:r>
            <a:r>
              <a:rPr lang="el-GR" sz="2400" b="1" dirty="0"/>
              <a:t>θ</a:t>
            </a:r>
            <a:r>
              <a:rPr lang="el-GR" sz="2400" dirty="0"/>
              <a:t>), κάτι που προσθέτει σημαντικό φόρτο σε πτήσεις διαμέσου αναταράξεων.</a:t>
            </a:r>
            <a:endParaRPr lang="en-US" sz="2400" dirty="0"/>
          </a:p>
        </p:txBody>
      </p:sp>
    </p:spTree>
    <p:extLst>
      <p:ext uri="{BB962C8B-B14F-4D97-AF65-F5344CB8AC3E}">
        <p14:creationId xmlns:p14="http://schemas.microsoft.com/office/powerpoint/2010/main" val="3497213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0">
            <a:scrgbClr r="0" g="0" b="0"/>
          </a:lnRef>
          <a:fillRef idx="1003">
            <a:schemeClr val="lt2"/>
          </a:fillRef>
          <a:effectRef idx="0">
            <a:scrgbClr r="0" g="0" b="0"/>
          </a:effectRef>
          <a:fontRef idx="major"/>
        </p:style>
        <p:txBody>
          <a:bodyPr>
            <a:normAutofit/>
          </a:bodyPr>
          <a:lstStyle/>
          <a:p>
            <a:r>
              <a:rPr lang="el-GR" sz="3600" b="1" dirty="0"/>
              <a:t>Διατήρηση γωνίας </a:t>
            </a:r>
            <a:r>
              <a:rPr lang="el-GR" sz="3600" b="1" dirty="0" smtClean="0"/>
              <a:t>πρόνευσης</a:t>
            </a:r>
            <a:endParaRPr lang="el-GR" b="1" dirty="0"/>
          </a:p>
        </p:txBody>
      </p:sp>
      <p:sp>
        <p:nvSpPr>
          <p:cNvPr id="3" name="Content Placeholder 2"/>
          <p:cNvSpPr>
            <a:spLocks noGrp="1"/>
          </p:cNvSpPr>
          <p:nvPr>
            <p:ph idx="1"/>
          </p:nvPr>
        </p:nvSpPr>
        <p:spPr>
          <a:xfrm>
            <a:off x="334962" y="981074"/>
            <a:ext cx="11522075" cy="719733"/>
          </a:xfrm>
        </p:spPr>
        <p:txBody>
          <a:bodyPr>
            <a:noAutofit/>
          </a:bodyPr>
          <a:lstStyle/>
          <a:p>
            <a:pPr marL="0" indent="0">
              <a:buNone/>
            </a:pPr>
            <a:r>
              <a:rPr lang="el-GR" sz="2400" b="1" u="sng" dirty="0" smtClean="0"/>
              <a:t>Απλούστερη μορφή: </a:t>
            </a:r>
            <a:r>
              <a:rPr lang="el-GR" sz="2400" dirty="0" smtClean="0"/>
              <a:t>απλή </a:t>
            </a:r>
            <a:r>
              <a:rPr lang="el-GR" sz="2400" b="1" dirty="0"/>
              <a:t>ανάδραση της πρόνευσης θ</a:t>
            </a:r>
            <a:r>
              <a:rPr lang="el-GR" sz="2400" dirty="0"/>
              <a:t>, </a:t>
            </a:r>
            <a:r>
              <a:rPr lang="el-GR" sz="2400" dirty="0" smtClean="0"/>
              <a:t>μετρούμενης από </a:t>
            </a:r>
            <a:r>
              <a:rPr lang="el-GR" sz="2400" dirty="0"/>
              <a:t>ένα </a:t>
            </a:r>
            <a:r>
              <a:rPr lang="el-GR" sz="2400" b="1" dirty="0"/>
              <a:t>γυροσκόπιο</a:t>
            </a:r>
            <a:r>
              <a:rPr lang="el-GR" sz="2400" dirty="0"/>
              <a:t>. Το σήμα ελέγχου δρα στο </a:t>
            </a:r>
            <a:r>
              <a:rPr lang="el-GR" sz="2400" b="1" dirty="0"/>
              <a:t>πηδάλιο ανόδου καθόδου</a:t>
            </a:r>
            <a:r>
              <a:rPr lang="el-GR" sz="2400" dirty="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5485" y="1753402"/>
            <a:ext cx="6003376" cy="167559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5972" y="4365104"/>
            <a:ext cx="7082404" cy="230425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6" name="Rectangle 5"/>
              <p:cNvSpPr/>
              <p:nvPr/>
            </p:nvSpPr>
            <p:spPr>
              <a:xfrm>
                <a:off x="334962" y="3435454"/>
                <a:ext cx="11522075" cy="830997"/>
              </a:xfrm>
              <a:prstGeom prst="rect">
                <a:avLst/>
              </a:prstGeom>
            </p:spPr>
            <p:txBody>
              <a:bodyPr wrap="square">
                <a:spAutoFit/>
              </a:bodyPr>
              <a:lstStyle/>
              <a:p>
                <a:r>
                  <a:rPr lang="el-GR" sz="2400" dirty="0" smtClean="0"/>
                  <a:t>Το απλό κύκλωμα δεν δίνει τόσο ικανοποιητικά χαρακτηριστικά απόσβεσης για τη μικρή περίοδο. </a:t>
                </a:r>
              </a:p>
              <a:p>
                <a14:m>
                  <m:oMath xmlns:m="http://schemas.openxmlformats.org/officeDocument/2006/math">
                    <m:r>
                      <a:rPr lang="en-US" sz="2400" b="0" i="1" smtClean="0">
                        <a:latin typeface="Cambria Math" panose="02040503050406030204" pitchFamily="18" charset="0"/>
                      </a:rPr>
                      <m:t>⇒</m:t>
                    </m:r>
                  </m:oMath>
                </a14:m>
                <a:r>
                  <a:rPr lang="en-US" sz="2400" b="1" dirty="0" smtClean="0"/>
                  <a:t> </a:t>
                </a:r>
                <a:r>
                  <a:rPr lang="el-GR" sz="2400" b="1" dirty="0" smtClean="0"/>
                  <a:t>Προστίθεται</a:t>
                </a:r>
                <a:r>
                  <a:rPr lang="el-GR" sz="2400" dirty="0" smtClean="0"/>
                  <a:t> </a:t>
                </a:r>
                <a:r>
                  <a:rPr lang="el-GR" sz="2400" b="1" dirty="0"/>
                  <a:t>εσωτερικός βρόχος απόσβεσης του ρυθμού πρόνευσης </a:t>
                </a:r>
                <a:r>
                  <a:rPr lang="en-GB" sz="2400" b="1" dirty="0" smtClean="0"/>
                  <a:t>q</a:t>
                </a:r>
                <a:r>
                  <a:rPr lang="el-GR" sz="2400" b="1" dirty="0" smtClean="0"/>
                  <a:t> </a:t>
                </a:r>
                <a:r>
                  <a:rPr lang="en-US" sz="2400" b="1" dirty="0" smtClean="0"/>
                  <a:t>(Pitch Damper)</a:t>
                </a:r>
                <a:r>
                  <a:rPr lang="el-GR" sz="2400" dirty="0" smtClean="0"/>
                  <a:t>.</a:t>
                </a:r>
                <a:endParaRPr lang="el-GR" sz="2400" dirty="0"/>
              </a:p>
            </p:txBody>
          </p:sp>
        </mc:Choice>
        <mc:Fallback xmlns="">
          <p:sp>
            <p:nvSpPr>
              <p:cNvPr id="6" name="Rectangle 5"/>
              <p:cNvSpPr>
                <a:spLocks noRot="1" noChangeAspect="1" noMove="1" noResize="1" noEditPoints="1" noAdjustHandles="1" noChangeArrowheads="1" noChangeShapeType="1" noTextEdit="1"/>
              </p:cNvSpPr>
              <p:nvPr/>
            </p:nvSpPr>
            <p:spPr>
              <a:xfrm>
                <a:off x="334962" y="3435454"/>
                <a:ext cx="11522075" cy="830997"/>
              </a:xfrm>
              <a:prstGeom prst="rect">
                <a:avLst/>
              </a:prstGeom>
              <a:blipFill rotWithShape="0">
                <a:blip r:embed="rId5"/>
                <a:stretch>
                  <a:fillRect l="-847" t="-5882" r="-688" b="-16176"/>
                </a:stretch>
              </a:blipFill>
            </p:spPr>
            <p:txBody>
              <a:bodyPr/>
              <a:lstStyle/>
              <a:p>
                <a:r>
                  <a:rPr lang="el-GR">
                    <a:noFill/>
                  </a:rPr>
                  <a:t> </a:t>
                </a:r>
              </a:p>
            </p:txBody>
          </p:sp>
        </mc:Fallback>
      </mc:AlternateContent>
    </p:spTree>
    <p:extLst>
      <p:ext uri="{BB962C8B-B14F-4D97-AF65-F5344CB8AC3E}">
        <p14:creationId xmlns:p14="http://schemas.microsoft.com/office/powerpoint/2010/main" val="721697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0">
            <a:scrgbClr r="0" g="0" b="0"/>
          </a:lnRef>
          <a:fillRef idx="1003">
            <a:schemeClr val="lt2"/>
          </a:fillRef>
          <a:effectRef idx="0">
            <a:scrgbClr r="0" g="0" b="0"/>
          </a:effectRef>
          <a:fontRef idx="major"/>
        </p:style>
        <p:txBody>
          <a:bodyPr/>
          <a:lstStyle/>
          <a:p>
            <a:r>
              <a:rPr lang="el-GR" sz="3600" b="1" dirty="0"/>
              <a:t>Διατήρηση ύψους πτήσης</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4963" y="1693918"/>
                <a:ext cx="5689600" cy="3816077"/>
              </a:xfrm>
            </p:spPr>
            <p:txBody>
              <a:bodyPr numCol="2">
                <a:normAutofit/>
              </a:bodyPr>
              <a:lstStyle/>
              <a:p>
                <a:pPr marL="0" indent="0">
                  <a:lnSpc>
                    <a:spcPct val="120000"/>
                  </a:lnSpc>
                  <a:buNone/>
                </a:pPr>
                <a:r>
                  <a:rPr lang="el-GR" sz="2400" b="1" dirty="0" smtClean="0"/>
                  <a:t>Ρυθμός ανόδου (</a:t>
                </a:r>
                <a:r>
                  <a:rPr lang="en-GB" sz="2400" b="1" dirty="0" smtClean="0"/>
                  <a:t>Rate of </a:t>
                </a:r>
                <a:r>
                  <a:rPr lang="en-GB" sz="2400" b="1" dirty="0" err="1" smtClean="0"/>
                  <a:t>clim</a:t>
                </a:r>
                <a:r>
                  <a:rPr lang="en-US" sz="2400" b="1" dirty="0"/>
                  <a:t>b</a:t>
                </a:r>
                <a:r>
                  <a:rPr lang="en-GB" sz="2400" b="1" dirty="0" smtClean="0"/>
                  <a:t> – R/C</a:t>
                </a:r>
                <a:r>
                  <a:rPr lang="el-GR" sz="2400" b="1"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f>
                        <m:fPr>
                          <m:type m:val="lin"/>
                          <m:ctrlPr>
                            <a:rPr lang="en-GB" sz="2400" b="0" i="1" smtClean="0">
                              <a:latin typeface="Cambria Math" panose="02040503050406030204" pitchFamily="18" charset="0"/>
                            </a:rPr>
                          </m:ctrlPr>
                        </m:fPr>
                        <m:num>
                          <m:r>
                            <m:rPr>
                              <m:sty m:val="p"/>
                            </m:rPr>
                            <a:rPr lang="en-GB" sz="2400" b="0" i="0" smtClean="0">
                              <a:latin typeface="Cambria Math" panose="02040503050406030204" pitchFamily="18" charset="0"/>
                            </a:rPr>
                            <m:t>R</m:t>
                          </m:r>
                        </m:num>
                        <m:den>
                          <m:r>
                            <m:rPr>
                              <m:sty m:val="p"/>
                            </m:rPr>
                            <a:rPr lang="en-GB" sz="2400" b="0" i="0" smtClean="0">
                              <a:latin typeface="Cambria Math" panose="02040503050406030204" pitchFamily="18" charset="0"/>
                            </a:rPr>
                            <m:t>C</m:t>
                          </m:r>
                        </m:den>
                      </m:f>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V</m:t>
                          </m:r>
                        </m:e>
                        <m:sub>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T</m:t>
                              </m:r>
                            </m:e>
                            <m:sub>
                              <m:r>
                                <m:rPr>
                                  <m:sty m:val="p"/>
                                </m:rPr>
                                <a:rPr lang="en-GB" sz="2400" b="0" i="0" smtClean="0">
                                  <a:latin typeface="Cambria Math" panose="02040503050406030204" pitchFamily="18" charset="0"/>
                                </a:rPr>
                                <m:t>e</m:t>
                              </m:r>
                            </m:sub>
                          </m:sSub>
                        </m:sub>
                      </m:sSub>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r>
                            <m:rPr>
                              <m:sty m:val="p"/>
                            </m:rPr>
                            <a:rPr lang="el-GR" sz="2400" b="0" i="0" smtClean="0">
                              <a:latin typeface="Cambria Math" panose="02040503050406030204" pitchFamily="18" charset="0"/>
                            </a:rPr>
                            <m:t>γ</m:t>
                          </m:r>
                        </m:e>
                      </m:func>
                      <m:r>
                        <a:rPr lang="en-GB" sz="2400" b="0" i="0" smtClean="0">
                          <a:latin typeface="Cambria Math" panose="02040503050406030204" pitchFamily="18" charset="0"/>
                        </a:rPr>
                        <m:t>≡</m:t>
                      </m:r>
                      <m:acc>
                        <m:accPr>
                          <m:chr m:val="̇"/>
                          <m:ctrlPr>
                            <a:rPr lang="en-GB" sz="2400" b="0" i="1" smtClean="0">
                              <a:latin typeface="Cambria Math" panose="02040503050406030204" pitchFamily="18" charset="0"/>
                            </a:rPr>
                          </m:ctrlPr>
                        </m:accPr>
                        <m:e>
                          <m:r>
                            <m:rPr>
                              <m:sty m:val="p"/>
                            </m:rPr>
                            <a:rPr lang="en-GB" sz="2400" b="0" i="0" smtClean="0">
                              <a:latin typeface="Cambria Math" panose="02040503050406030204" pitchFamily="18" charset="0"/>
                            </a:rPr>
                            <m:t>H</m:t>
                          </m:r>
                        </m:e>
                      </m:acc>
                    </m:oMath>
                  </m:oMathPara>
                </a14:m>
                <a:endParaRPr lang="en-GB" sz="2400" dirty="0" smtClean="0"/>
              </a:p>
              <a:p>
                <a:pPr marL="0" indent="0">
                  <a:lnSpc>
                    <a:spcPct val="120000"/>
                  </a:lnSpc>
                  <a:buNone/>
                </a:pPr>
                <a:r>
                  <a:rPr lang="el-GR" sz="2400" dirty="0" smtClean="0"/>
                  <a:t>Στους </a:t>
                </a:r>
                <a:r>
                  <a:rPr lang="el-GR" sz="2400" b="1" dirty="0" smtClean="0"/>
                  <a:t>άξονες αναφοράς του ανέμου </a:t>
                </a:r>
                <a:r>
                  <a:rPr lang="el-GR" sz="2400" dirty="0" smtClean="0"/>
                  <a:t>και για μικρές διαταραχές:</a:t>
                </a:r>
                <a:r>
                  <a:rPr lang="en-GB" sz="2400" dirty="0" smtClean="0"/>
                  <a:t> </a:t>
                </a:r>
              </a:p>
              <a:p>
                <a:pPr marL="0" indent="0">
                  <a:lnSpc>
                    <a:spcPct val="120000"/>
                  </a:lnSpc>
                  <a:buNone/>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en-GB" sz="2400" b="0" i="1" smtClean="0">
                              <a:latin typeface="Cambria Math" panose="02040503050406030204" pitchFamily="18" charset="0"/>
                            </a:rPr>
                          </m:ctrlPr>
                        </m:mPr>
                        <m:mr>
                          <m:e>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V</m:t>
                                </m:r>
                              </m:e>
                              <m:sub>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T</m:t>
                                    </m:r>
                                  </m:e>
                                  <m:sub>
                                    <m:r>
                                      <m:rPr>
                                        <m:sty m:val="p"/>
                                      </m:rPr>
                                      <a:rPr lang="en-GB" sz="2400" b="0" i="0" smtClean="0">
                                        <a:latin typeface="Cambria Math" panose="02040503050406030204" pitchFamily="18" charset="0"/>
                                      </a:rPr>
                                      <m:t>e</m:t>
                                    </m:r>
                                  </m:sub>
                                </m:sSub>
                              </m:sub>
                            </m:sSub>
                            <m:r>
                              <a:rPr lang="en-GB" sz="2400" b="0" i="0" smtClean="0">
                                <a:latin typeface="Cambria Math" panose="02040503050406030204" pitchFamily="18" charset="0"/>
                              </a:rPr>
                              <m:t>=</m:t>
                            </m:r>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U</m:t>
                                </m:r>
                              </m:e>
                              <m:sub>
                                <m:r>
                                  <m:rPr>
                                    <m:sty m:val="p"/>
                                  </m:rPr>
                                  <a:rPr lang="en-GB" sz="2400" b="0" i="0" smtClean="0">
                                    <a:latin typeface="Cambria Math" panose="02040503050406030204" pitchFamily="18" charset="0"/>
                                  </a:rPr>
                                  <m:t>e</m:t>
                                </m:r>
                              </m:sub>
                            </m:sSub>
                          </m:e>
                          <m:e>
                            <m:r>
                              <a:rPr lang="en-GB" sz="2400" b="0" i="0" smtClean="0">
                                <a:latin typeface="Cambria Math" panose="02040503050406030204" pitchFamily="18" charset="0"/>
                              </a:rPr>
                              <m:t>,</m:t>
                            </m:r>
                          </m:e>
                          <m:e>
                            <m:func>
                              <m:funcPr>
                                <m:ctrlPr>
                                  <a:rPr lang="en-GB" sz="2400" b="0" i="1" smtClean="0">
                                    <a:latin typeface="Cambria Math" panose="02040503050406030204" pitchFamily="18" charset="0"/>
                                  </a:rPr>
                                </m:ctrlPr>
                              </m:funcPr>
                              <m:fName>
                                <m:r>
                                  <m:rPr>
                                    <m:sty m:val="p"/>
                                  </m:rPr>
                                  <a:rPr lang="en-GB" sz="2400" b="0" i="0" smtClean="0">
                                    <a:latin typeface="Cambria Math" panose="02040503050406030204" pitchFamily="18" charset="0"/>
                                  </a:rPr>
                                  <m:t>sin</m:t>
                                </m:r>
                              </m:fName>
                              <m:e>
                                <m:r>
                                  <m:rPr>
                                    <m:sty m:val="p"/>
                                  </m:rPr>
                                  <a:rPr lang="el-GR" sz="2400" b="0" i="0" smtClean="0">
                                    <a:latin typeface="Cambria Math" panose="02040503050406030204" pitchFamily="18" charset="0"/>
                                  </a:rPr>
                                  <m:t>γ</m:t>
                                </m:r>
                              </m:e>
                            </m:func>
                            <m:r>
                              <a:rPr lang="en-GB" sz="2400" b="0" i="0" smtClean="0">
                                <a:latin typeface="Cambria Math" panose="02040503050406030204" pitchFamily="18" charset="0"/>
                              </a:rPr>
                              <m:t>≈</m:t>
                            </m:r>
                            <m:r>
                              <m:rPr>
                                <m:sty m:val="p"/>
                              </m:rPr>
                              <a:rPr lang="el-GR" sz="2400" b="0" i="0" smtClean="0">
                                <a:latin typeface="Cambria Math" panose="02040503050406030204" pitchFamily="18" charset="0"/>
                              </a:rPr>
                              <m:t>γ</m:t>
                            </m:r>
                          </m:e>
                        </m:mr>
                      </m:m>
                    </m:oMath>
                  </m:oMathPara>
                </a14:m>
                <a:endParaRPr lang="en-GB" sz="2400" dirty="0" smtClean="0"/>
              </a:p>
              <a:p>
                <a:pPr marL="0" indent="0">
                  <a:lnSpc>
                    <a:spcPct val="120000"/>
                  </a:lnSpc>
                  <a:buNone/>
                </a:pPr>
                <a:r>
                  <a:rPr lang="el-GR" sz="2400" b="1" dirty="0" smtClean="0"/>
                  <a:t>Διαταραχή του ρυθμού μεταβολής του ύψους:</a:t>
                </a:r>
                <a:r>
                  <a:rPr lang="en-GB" sz="2400" b="1" dirty="0" smtClean="0"/>
                  <a:t> </a:t>
                </a:r>
              </a:p>
              <a:p>
                <a:pPr marL="0" indent="0">
                  <a:lnSpc>
                    <a:spcPct val="120000"/>
                  </a:lnSpc>
                  <a:buNone/>
                </a:pPr>
                <a14:m>
                  <m:oMathPara xmlns:m="http://schemas.openxmlformats.org/officeDocument/2006/math">
                    <m:oMathParaPr>
                      <m:jc m:val="centerGroup"/>
                    </m:oMathParaPr>
                    <m:oMath xmlns:m="http://schemas.openxmlformats.org/officeDocument/2006/math">
                      <m:borderBox>
                        <m:borderBoxPr>
                          <m:ctrlPr>
                            <a:rPr lang="en-GB" sz="2400" b="0" i="1" smtClean="0">
                              <a:latin typeface="Cambria Math" panose="02040503050406030204" pitchFamily="18" charset="0"/>
                            </a:rPr>
                          </m:ctrlPr>
                        </m:borderBoxPr>
                        <m:e>
                          <m:acc>
                            <m:accPr>
                              <m:chr m:val="̇"/>
                              <m:ctrlPr>
                                <a:rPr lang="en-GB" sz="2400" i="1">
                                  <a:latin typeface="Cambria Math" panose="02040503050406030204" pitchFamily="18" charset="0"/>
                                </a:rPr>
                              </m:ctrlPr>
                            </m:accPr>
                            <m:e>
                              <m:r>
                                <m:rPr>
                                  <m:sty m:val="p"/>
                                </m:rPr>
                                <a:rPr lang="en-GB" sz="2400">
                                  <a:latin typeface="Cambria Math" panose="02040503050406030204" pitchFamily="18" charset="0"/>
                                </a:rPr>
                                <m:t>h</m:t>
                              </m:r>
                            </m:e>
                          </m:acc>
                          <m:r>
                            <a:rPr lang="en-GB" sz="2400" dirty="0">
                              <a:latin typeface="Cambria Math" panose="02040503050406030204" pitchFamily="18" charset="0"/>
                            </a:rPr>
                            <m:t>=</m:t>
                          </m:r>
                          <m:sSub>
                            <m:sSubPr>
                              <m:ctrlPr>
                                <a:rPr lang="en-GB" sz="2400" i="1" dirty="0">
                                  <a:latin typeface="Cambria Math" panose="02040503050406030204" pitchFamily="18" charset="0"/>
                                </a:rPr>
                              </m:ctrlPr>
                            </m:sSubPr>
                            <m:e>
                              <m:r>
                                <m:rPr>
                                  <m:sty m:val="p"/>
                                </m:rPr>
                                <a:rPr lang="en-GB" sz="2400" dirty="0">
                                  <a:latin typeface="Cambria Math" panose="02040503050406030204" pitchFamily="18" charset="0"/>
                                </a:rPr>
                                <m:t>U</m:t>
                              </m:r>
                            </m:e>
                            <m:sub>
                              <m:r>
                                <m:rPr>
                                  <m:sty m:val="p"/>
                                </m:rPr>
                                <a:rPr lang="en-GB" sz="2400" dirty="0">
                                  <a:latin typeface="Cambria Math" panose="02040503050406030204" pitchFamily="18" charset="0"/>
                                </a:rPr>
                                <m:t>e</m:t>
                              </m:r>
                            </m:sub>
                          </m:sSub>
                          <m:r>
                            <m:rPr>
                              <m:sty m:val="p"/>
                            </m:rPr>
                            <a:rPr lang="el-GR" sz="2400" dirty="0">
                              <a:latin typeface="Cambria Math" panose="02040503050406030204" pitchFamily="18" charset="0"/>
                            </a:rPr>
                            <m:t>γ</m:t>
                          </m:r>
                          <m:r>
                            <m:rPr>
                              <m:nor/>
                            </m:rPr>
                            <a:rPr lang="en-GB" sz="2400" dirty="0"/>
                            <m:t> </m:t>
                          </m:r>
                        </m:e>
                      </m:borderBox>
                    </m:oMath>
                  </m:oMathPara>
                </a14:m>
                <a:endParaRPr lang="el-GR"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4963" y="1693918"/>
                <a:ext cx="5689600" cy="3816077"/>
              </a:xfrm>
              <a:blipFill rotWithShape="0">
                <a:blip r:embed="rId2"/>
                <a:stretch>
                  <a:fillRect l="-1715" r="-75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183858" y="1003682"/>
                <a:ext cx="5673180" cy="5196551"/>
              </a:xfrm>
              <a:prstGeom prst="rect">
                <a:avLst/>
              </a:prstGeom>
            </p:spPr>
            <p:txBody>
              <a:bodyPr wrap="square">
                <a:spAutoFit/>
              </a:bodyPr>
              <a:lstStyle/>
              <a:p>
                <a:pPr>
                  <a:lnSpc>
                    <a:spcPct val="120000"/>
                  </a:lnSpc>
                </a:pPr>
                <a:r>
                  <a:rPr lang="el-GR" sz="2000" b="1" dirty="0" smtClean="0"/>
                  <a:t>ΣΜ </a:t>
                </a:r>
                <a:r>
                  <a:rPr lang="el-GR" sz="2000" b="1" dirty="0"/>
                  <a:t>του ύψους ως προς την εκτροπή του πηδαλίου ανόδου-καθόδου:</a:t>
                </a:r>
              </a:p>
              <a:p>
                <a:pPr>
                  <a:lnSpc>
                    <a:spcPct val="120000"/>
                  </a:lnSpc>
                </a:pPr>
                <a14:m>
                  <m:oMathPara xmlns:m="http://schemas.openxmlformats.org/officeDocument/2006/math">
                    <m:oMathParaPr>
                      <m:jc m:val="centerGroup"/>
                    </m:oMathParaPr>
                    <m:oMath xmlns:m="http://schemas.openxmlformats.org/officeDocument/2006/math">
                      <m:f>
                        <m:fPr>
                          <m:ctrlPr>
                            <a:rPr lang="el-GR" sz="2000" i="1">
                              <a:latin typeface="Cambria Math" panose="02040503050406030204" pitchFamily="18" charset="0"/>
                            </a:rPr>
                          </m:ctrlPr>
                        </m:fPr>
                        <m:num>
                          <m:r>
                            <m:rPr>
                              <m:sty m:val="p"/>
                            </m:rPr>
                            <a:rPr lang="el-GR" sz="2000">
                              <a:latin typeface="Cambria Math" panose="02040503050406030204" pitchFamily="18" charset="0"/>
                            </a:rPr>
                            <m:t>h</m:t>
                          </m:r>
                          <m:d>
                            <m:dPr>
                              <m:ctrlPr>
                                <a:rPr lang="el-GR" sz="2000" i="1">
                                  <a:latin typeface="Cambria Math" panose="02040503050406030204" pitchFamily="18" charset="0"/>
                                </a:rPr>
                              </m:ctrlPr>
                            </m:dPr>
                            <m:e>
                              <m:r>
                                <m:rPr>
                                  <m:sty m:val="p"/>
                                </m:rPr>
                                <a:rPr lang="el-GR" sz="2000">
                                  <a:latin typeface="Cambria Math" panose="02040503050406030204" pitchFamily="18" charset="0"/>
                                </a:rPr>
                                <m:t>s</m:t>
                              </m:r>
                            </m:e>
                          </m:d>
                        </m:num>
                        <m:den>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n-US" sz="2000">
                                  <a:latin typeface="Cambria Math" panose="02040503050406030204" pitchFamily="18" charset="0"/>
                                </a:rPr>
                                <m:t>e</m:t>
                              </m:r>
                            </m:sub>
                          </m:sSub>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r>
                        <a:rPr lang="el-GR" sz="2000">
                          <a:latin typeface="Cambria Math" panose="02040503050406030204" pitchFamily="18" charset="0"/>
                        </a:rPr>
                        <m:t>=</m:t>
                      </m:r>
                      <m:f>
                        <m:fPr>
                          <m:ctrlPr>
                            <a:rPr lang="el-GR" sz="2000" i="1">
                              <a:latin typeface="Cambria Math" panose="02040503050406030204" pitchFamily="18" charset="0"/>
                            </a:rPr>
                          </m:ctrlPr>
                        </m:fPr>
                        <m:num>
                          <m:sSub>
                            <m:sSubPr>
                              <m:ctrlPr>
                                <a:rPr lang="el-GR" sz="2000" i="1">
                                  <a:latin typeface="Cambria Math" panose="02040503050406030204" pitchFamily="18" charset="0"/>
                                </a:rPr>
                              </m:ctrlPr>
                            </m:sSubPr>
                            <m:e>
                              <m:r>
                                <m:rPr>
                                  <m:sty m:val="p"/>
                                </m:rPr>
                                <a:rPr lang="el-GR" sz="2000">
                                  <a:latin typeface="Cambria Math" panose="02040503050406030204" pitchFamily="18" charset="0"/>
                                </a:rPr>
                                <m:t>U</m:t>
                              </m:r>
                            </m:e>
                            <m:sub>
                              <m:r>
                                <m:rPr>
                                  <m:sty m:val="p"/>
                                </m:rPr>
                                <a:rPr lang="el-GR" sz="2000">
                                  <a:latin typeface="Cambria Math" panose="02040503050406030204" pitchFamily="18" charset="0"/>
                                </a:rPr>
                                <m:t>e</m:t>
                              </m:r>
                            </m:sub>
                          </m:sSub>
                        </m:num>
                        <m:den>
                          <m:r>
                            <m:rPr>
                              <m:sty m:val="p"/>
                            </m:rPr>
                            <a:rPr lang="el-GR" sz="2000">
                              <a:latin typeface="Cambria Math" panose="02040503050406030204" pitchFamily="18" charset="0"/>
                            </a:rPr>
                            <m:t>s</m:t>
                          </m:r>
                        </m:den>
                      </m:f>
                      <m:f>
                        <m:fPr>
                          <m:ctrlPr>
                            <a:rPr lang="el-GR" sz="2000" i="1">
                              <a:latin typeface="Cambria Math" panose="02040503050406030204" pitchFamily="18" charset="0"/>
                            </a:rPr>
                          </m:ctrlPr>
                        </m:fPr>
                        <m:num>
                          <m:r>
                            <m:rPr>
                              <m:sty m:val="p"/>
                            </m:rPr>
                            <a:rPr lang="el-GR" sz="2000">
                              <a:latin typeface="Cambria Math" panose="02040503050406030204" pitchFamily="18" charset="0"/>
                            </a:rPr>
                            <m:t>γ</m:t>
                          </m:r>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num>
                        <m:den>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n-US" sz="2000">
                                  <a:latin typeface="Cambria Math" panose="02040503050406030204" pitchFamily="18" charset="0"/>
                                </a:rPr>
                                <m:t>e</m:t>
                              </m:r>
                            </m:sub>
                          </m:sSub>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r>
                        <a:rPr lang="en-US" sz="2000">
                          <a:latin typeface="Cambria Math" panose="02040503050406030204" pitchFamily="18" charset="0"/>
                        </a:rPr>
                        <m:t>=</m:t>
                      </m:r>
                      <m:f>
                        <m:fPr>
                          <m:ctrlPr>
                            <a:rPr lang="el-GR" sz="2000" i="1">
                              <a:latin typeface="Cambria Math" panose="02040503050406030204" pitchFamily="18" charset="0"/>
                            </a:rPr>
                          </m:ctrlPr>
                        </m:fPr>
                        <m:num>
                          <m:sSub>
                            <m:sSubPr>
                              <m:ctrlPr>
                                <a:rPr lang="el-GR" sz="2000" i="1">
                                  <a:latin typeface="Cambria Math" panose="02040503050406030204" pitchFamily="18" charset="0"/>
                                </a:rPr>
                              </m:ctrlPr>
                            </m:sSubPr>
                            <m:e>
                              <m:r>
                                <m:rPr>
                                  <m:sty m:val="p"/>
                                </m:rPr>
                                <a:rPr lang="el-GR" sz="2000">
                                  <a:latin typeface="Cambria Math" panose="02040503050406030204" pitchFamily="18" charset="0"/>
                                </a:rPr>
                                <m:t>U</m:t>
                              </m:r>
                            </m:e>
                            <m:sub>
                              <m:r>
                                <m:rPr>
                                  <m:sty m:val="p"/>
                                </m:rPr>
                                <a:rPr lang="el-GR" sz="2000">
                                  <a:latin typeface="Cambria Math" panose="02040503050406030204" pitchFamily="18" charset="0"/>
                                </a:rPr>
                                <m:t>e</m:t>
                              </m:r>
                            </m:sub>
                          </m:sSub>
                        </m:num>
                        <m:den>
                          <m:r>
                            <m:rPr>
                              <m:sty m:val="p"/>
                            </m:rPr>
                            <a:rPr lang="el-GR" sz="2000">
                              <a:latin typeface="Cambria Math" panose="02040503050406030204" pitchFamily="18" charset="0"/>
                            </a:rPr>
                            <m:t>s</m:t>
                          </m:r>
                        </m:den>
                      </m:f>
                      <m:f>
                        <m:fPr>
                          <m:ctrlPr>
                            <a:rPr lang="el-GR" sz="2000" i="1">
                              <a:latin typeface="Cambria Math" panose="02040503050406030204" pitchFamily="18" charset="0"/>
                            </a:rPr>
                          </m:ctrlPr>
                        </m:fPr>
                        <m:num>
                          <m:sSubSup>
                            <m:sSubSupPr>
                              <m:ctrlPr>
                                <a:rPr lang="el-GR" sz="2000" i="1">
                                  <a:latin typeface="Cambria Math" panose="02040503050406030204" pitchFamily="18" charset="0"/>
                                </a:rPr>
                              </m:ctrlPr>
                            </m:sSubSupPr>
                            <m:e>
                              <m:r>
                                <m:rPr>
                                  <m:sty m:val="p"/>
                                </m:rPr>
                                <a:rPr lang="el-GR" sz="2000">
                                  <a:latin typeface="Cambria Math" panose="02040503050406030204" pitchFamily="18" charset="0"/>
                                </a:rPr>
                                <m:t>N</m:t>
                              </m:r>
                            </m:e>
                            <m:sub>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l-GR" sz="2000">
                                      <a:latin typeface="Cambria Math" panose="02040503050406030204" pitchFamily="18" charset="0"/>
                                    </a:rPr>
                                    <m:t>e</m:t>
                                  </m:r>
                                </m:sub>
                              </m:sSub>
                            </m:sub>
                            <m:sup>
                              <m:r>
                                <m:rPr>
                                  <m:sty m:val="p"/>
                                </m:rPr>
                                <a:rPr lang="el-GR" sz="2000">
                                  <a:latin typeface="Cambria Math" panose="02040503050406030204" pitchFamily="18" charset="0"/>
                                </a:rPr>
                                <m:t>θ</m:t>
                              </m:r>
                            </m:sup>
                          </m:sSubSup>
                          <m:r>
                            <a:rPr lang="el-GR" sz="2000" i="1">
                              <a:latin typeface="Cambria Math" panose="02040503050406030204" pitchFamily="18" charset="0"/>
                            </a:rPr>
                            <m:t>−</m:t>
                          </m:r>
                          <m:sSubSup>
                            <m:sSubSupPr>
                              <m:ctrlPr>
                                <a:rPr lang="el-GR" sz="2000" i="1">
                                  <a:latin typeface="Cambria Math" panose="02040503050406030204" pitchFamily="18" charset="0"/>
                                </a:rPr>
                              </m:ctrlPr>
                            </m:sSubSupPr>
                            <m:e>
                              <m:r>
                                <m:rPr>
                                  <m:sty m:val="p"/>
                                </m:rPr>
                                <a:rPr lang="el-GR" sz="2000">
                                  <a:latin typeface="Cambria Math" panose="02040503050406030204" pitchFamily="18" charset="0"/>
                                </a:rPr>
                                <m:t>N</m:t>
                              </m:r>
                            </m:e>
                            <m:sub>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l-GR" sz="2000">
                                      <a:latin typeface="Cambria Math" panose="02040503050406030204" pitchFamily="18" charset="0"/>
                                    </a:rPr>
                                    <m:t>e</m:t>
                                  </m:r>
                                </m:sub>
                              </m:sSub>
                            </m:sub>
                            <m:sup>
                              <m:r>
                                <m:rPr>
                                  <m:sty m:val="p"/>
                                </m:rPr>
                                <a:rPr lang="el-GR" sz="2000">
                                  <a:latin typeface="Cambria Math" panose="02040503050406030204" pitchFamily="18" charset="0"/>
                                </a:rPr>
                                <m:t>α</m:t>
                              </m:r>
                            </m:sup>
                          </m:sSubSup>
                        </m:num>
                        <m:den>
                          <m:r>
                            <m:rPr>
                              <m:sty m:val="p"/>
                            </m:rPr>
                            <a:rPr lang="en-US" sz="2000">
                              <a:latin typeface="Cambria Math" panose="02040503050406030204" pitchFamily="18" charset="0"/>
                            </a:rPr>
                            <m:t>Δ</m:t>
                          </m:r>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r>
                        <a:rPr lang="en-GB" sz="2000" i="1">
                          <a:latin typeface="Cambria Math" panose="02040503050406030204" pitchFamily="18" charset="0"/>
                        </a:rPr>
                        <m:t>=</m:t>
                      </m:r>
                      <m:f>
                        <m:fPr>
                          <m:ctrlPr>
                            <a:rPr lang="el-GR" sz="2000" i="1">
                              <a:latin typeface="Cambria Math" panose="02040503050406030204" pitchFamily="18" charset="0"/>
                            </a:rPr>
                          </m:ctrlPr>
                        </m:fPr>
                        <m:num>
                          <m:sSub>
                            <m:sSubPr>
                              <m:ctrlPr>
                                <a:rPr lang="el-GR" sz="2000" i="1">
                                  <a:latin typeface="Cambria Math" panose="02040503050406030204" pitchFamily="18" charset="0"/>
                                </a:rPr>
                              </m:ctrlPr>
                            </m:sSubPr>
                            <m:e>
                              <m:r>
                                <m:rPr>
                                  <m:sty m:val="p"/>
                                </m:rPr>
                                <a:rPr lang="el-GR" sz="2000">
                                  <a:latin typeface="Cambria Math" panose="02040503050406030204" pitchFamily="18" charset="0"/>
                                </a:rPr>
                                <m:t>U</m:t>
                              </m:r>
                            </m:e>
                            <m:sub>
                              <m:r>
                                <m:rPr>
                                  <m:sty m:val="p"/>
                                </m:rPr>
                                <a:rPr lang="el-GR" sz="2000">
                                  <a:latin typeface="Cambria Math" panose="02040503050406030204" pitchFamily="18" charset="0"/>
                                </a:rPr>
                                <m:t>e</m:t>
                              </m:r>
                            </m:sub>
                          </m:sSub>
                        </m:num>
                        <m:den>
                          <m:r>
                            <m:rPr>
                              <m:sty m:val="p"/>
                            </m:rPr>
                            <a:rPr lang="el-GR" sz="2000">
                              <a:latin typeface="Cambria Math" panose="02040503050406030204" pitchFamily="18" charset="0"/>
                            </a:rPr>
                            <m:t>s</m:t>
                          </m:r>
                        </m:den>
                      </m:f>
                      <m:f>
                        <m:fPr>
                          <m:ctrlPr>
                            <a:rPr lang="el-GR" sz="2000" i="1">
                              <a:latin typeface="Cambria Math" panose="02040503050406030204" pitchFamily="18" charset="0"/>
                            </a:rPr>
                          </m:ctrlPr>
                        </m:fPr>
                        <m:num>
                          <m:sSubSup>
                            <m:sSubSupPr>
                              <m:ctrlPr>
                                <a:rPr lang="el-GR" sz="2000" i="1">
                                  <a:latin typeface="Cambria Math" panose="02040503050406030204" pitchFamily="18" charset="0"/>
                                </a:rPr>
                              </m:ctrlPr>
                            </m:sSubSupPr>
                            <m:e>
                              <m:r>
                                <m:rPr>
                                  <m:sty m:val="p"/>
                                </m:rPr>
                                <a:rPr lang="el-GR" sz="2000">
                                  <a:latin typeface="Cambria Math" panose="02040503050406030204" pitchFamily="18" charset="0"/>
                                </a:rPr>
                                <m:t>N</m:t>
                              </m:r>
                            </m:e>
                            <m:sub>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l-GR" sz="2000">
                                      <a:latin typeface="Cambria Math" panose="02040503050406030204" pitchFamily="18" charset="0"/>
                                    </a:rPr>
                                    <m:t>e</m:t>
                                  </m:r>
                                </m:sub>
                              </m:sSub>
                            </m:sub>
                            <m:sup>
                              <m:r>
                                <m:rPr>
                                  <m:sty m:val="p"/>
                                </m:rPr>
                                <a:rPr lang="el-GR" sz="2000">
                                  <a:latin typeface="Cambria Math" panose="02040503050406030204" pitchFamily="18" charset="0"/>
                                </a:rPr>
                                <m:t>θ</m:t>
                              </m:r>
                            </m:sup>
                          </m:sSubSup>
                          <m:r>
                            <a:rPr lang="el-GR" sz="2000" i="1">
                              <a:latin typeface="Cambria Math" panose="02040503050406030204" pitchFamily="18" charset="0"/>
                            </a:rPr>
                            <m:t>−</m:t>
                          </m:r>
                          <m:sSubSup>
                            <m:sSubSupPr>
                              <m:ctrlPr>
                                <a:rPr lang="el-GR" sz="2000" i="1">
                                  <a:latin typeface="Cambria Math" panose="02040503050406030204" pitchFamily="18" charset="0"/>
                                </a:rPr>
                              </m:ctrlPr>
                            </m:sSubSupPr>
                            <m:e>
                              <m:r>
                                <m:rPr>
                                  <m:sty m:val="p"/>
                                </m:rPr>
                                <a:rPr lang="el-GR" sz="2000">
                                  <a:latin typeface="Cambria Math" panose="02040503050406030204" pitchFamily="18" charset="0"/>
                                </a:rPr>
                                <m:t>N</m:t>
                              </m:r>
                            </m:e>
                            <m:sub>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l-GR" sz="2000">
                                      <a:latin typeface="Cambria Math" panose="02040503050406030204" pitchFamily="18" charset="0"/>
                                    </a:rPr>
                                    <m:t>e</m:t>
                                  </m:r>
                                </m:sub>
                              </m:sSub>
                            </m:sub>
                            <m:sup>
                              <m:r>
                                <m:rPr>
                                  <m:sty m:val="p"/>
                                </m:rPr>
                                <a:rPr lang="el-GR" sz="2000">
                                  <a:latin typeface="Cambria Math" panose="02040503050406030204" pitchFamily="18" charset="0"/>
                                </a:rPr>
                                <m:t>α</m:t>
                              </m:r>
                            </m:sup>
                          </m:sSubSup>
                        </m:num>
                        <m:den>
                          <m:r>
                            <m:rPr>
                              <m:sty m:val="p"/>
                            </m:rPr>
                            <a:rPr lang="en-US" sz="2000">
                              <a:latin typeface="Cambria Math" panose="02040503050406030204" pitchFamily="18" charset="0"/>
                            </a:rPr>
                            <m:t>Δ</m:t>
                          </m:r>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oMath>
                  </m:oMathPara>
                </a14:m>
                <a:endParaRPr lang="en-GB" sz="2000" dirty="0"/>
              </a:p>
              <a:p>
                <a:pPr>
                  <a:lnSpc>
                    <a:spcPct val="120000"/>
                  </a:lnSpc>
                </a:pPr>
                <a:endParaRPr lang="el-GR" sz="2000" dirty="0" smtClean="0"/>
              </a:p>
              <a:p>
                <a:pPr>
                  <a:lnSpc>
                    <a:spcPct val="120000"/>
                  </a:lnSpc>
                </a:pPr>
                <a:r>
                  <a:rPr lang="el-GR" sz="2000" dirty="0" smtClean="0"/>
                  <a:t>Εφόσον</a:t>
                </a:r>
                <a:endParaRPr lang="el-GR" sz="2000" dirty="0"/>
              </a:p>
              <a:p>
                <a:pPr>
                  <a:lnSpc>
                    <a:spcPct val="120000"/>
                  </a:lnSpc>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en-GB" sz="2000" i="1">
                              <a:latin typeface="Cambria Math" panose="02040503050406030204" pitchFamily="18" charset="0"/>
                            </a:rPr>
                          </m:ctrlPr>
                        </m:mPr>
                        <m:mr>
                          <m:e>
                            <m:r>
                              <m:rPr>
                                <m:sty m:val="p"/>
                              </m:rPr>
                              <a:rPr lang="el-GR" sz="2000" i="0">
                                <a:latin typeface="Cambria Math" panose="02040503050406030204" pitchFamily="18" charset="0"/>
                              </a:rPr>
                              <m:t>γ</m:t>
                            </m:r>
                            <m:r>
                              <a:rPr lang="el-GR" sz="2000" i="0">
                                <a:latin typeface="Cambria Math" panose="02040503050406030204" pitchFamily="18" charset="0"/>
                              </a:rPr>
                              <m:t>=</m:t>
                            </m:r>
                            <m:r>
                              <m:rPr>
                                <m:sty m:val="p"/>
                              </m:rPr>
                              <a:rPr lang="el-GR" sz="2000" i="0">
                                <a:latin typeface="Cambria Math" panose="02040503050406030204" pitchFamily="18" charset="0"/>
                              </a:rPr>
                              <m:t>θ</m:t>
                            </m:r>
                            <m:r>
                              <a:rPr lang="el-GR" sz="2000" i="0">
                                <a:latin typeface="Cambria Math" panose="02040503050406030204" pitchFamily="18" charset="0"/>
                              </a:rPr>
                              <m:t>−</m:t>
                            </m:r>
                            <m:r>
                              <m:rPr>
                                <m:sty m:val="p"/>
                              </m:rPr>
                              <a:rPr lang="el-GR" sz="2000" i="0">
                                <a:latin typeface="Cambria Math" panose="02040503050406030204" pitchFamily="18" charset="0"/>
                              </a:rPr>
                              <m:t>α</m:t>
                            </m:r>
                          </m:e>
                          <m:e>
                            <m:r>
                              <a:rPr lang="en-GB" sz="2000" i="0">
                                <a:latin typeface="Cambria Math" panose="02040503050406030204" pitchFamily="18" charset="0"/>
                              </a:rPr>
                              <m:t>,</m:t>
                            </m:r>
                          </m:e>
                          <m:e>
                            <m:r>
                              <m:rPr>
                                <m:sty m:val="p"/>
                              </m:rPr>
                              <a:rPr lang="el-GR" sz="2000" i="0">
                                <a:latin typeface="Cambria Math" panose="02040503050406030204" pitchFamily="18" charset="0"/>
                              </a:rPr>
                              <m:t>α</m:t>
                            </m:r>
                            <m:r>
                              <a:rPr lang="en-GB" sz="2000" i="0">
                                <a:latin typeface="Cambria Math" panose="02040503050406030204" pitchFamily="18" charset="0"/>
                              </a:rPr>
                              <m:t>≈</m:t>
                            </m:r>
                            <m:f>
                              <m:fPr>
                                <m:ctrlPr>
                                  <a:rPr lang="en-GB" sz="2000" i="1">
                                    <a:latin typeface="Cambria Math" panose="02040503050406030204" pitchFamily="18" charset="0"/>
                                  </a:rPr>
                                </m:ctrlPr>
                              </m:fPr>
                              <m:num>
                                <m:r>
                                  <m:rPr>
                                    <m:sty m:val="p"/>
                                  </m:rPr>
                                  <a:rPr lang="en-GB" sz="2000" i="0">
                                    <a:latin typeface="Cambria Math" panose="02040503050406030204" pitchFamily="18" charset="0"/>
                                  </a:rPr>
                                  <m:t>w</m:t>
                                </m:r>
                              </m:num>
                              <m:den>
                                <m:sSub>
                                  <m:sSubPr>
                                    <m:ctrlPr>
                                      <a:rPr lang="en-GB" sz="2000" i="1">
                                        <a:latin typeface="Cambria Math" panose="02040503050406030204" pitchFamily="18" charset="0"/>
                                      </a:rPr>
                                    </m:ctrlPr>
                                  </m:sSubPr>
                                  <m:e>
                                    <m:r>
                                      <m:rPr>
                                        <m:sty m:val="p"/>
                                      </m:rPr>
                                      <a:rPr lang="en-GB" sz="2000" i="0">
                                        <a:latin typeface="Cambria Math" panose="02040503050406030204" pitchFamily="18" charset="0"/>
                                      </a:rPr>
                                      <m:t>U</m:t>
                                    </m:r>
                                  </m:e>
                                  <m:sub>
                                    <m:r>
                                      <m:rPr>
                                        <m:sty m:val="p"/>
                                      </m:rPr>
                                      <a:rPr lang="en-GB" sz="2000" i="0">
                                        <a:latin typeface="Cambria Math" panose="02040503050406030204" pitchFamily="18" charset="0"/>
                                      </a:rPr>
                                      <m:t>e</m:t>
                                    </m:r>
                                  </m:sub>
                                </m:sSub>
                              </m:den>
                            </m:f>
                          </m:e>
                        </m:mr>
                      </m:m>
                      <m:r>
                        <a:rPr lang="en-GB" sz="2000" i="0">
                          <a:latin typeface="Cambria Math" panose="02040503050406030204" pitchFamily="18" charset="0"/>
                        </a:rPr>
                        <m:t> ⇒ </m:t>
                      </m:r>
                      <m:acc>
                        <m:accPr>
                          <m:chr m:val="̇"/>
                          <m:ctrlPr>
                            <a:rPr lang="en-GB" sz="2000" i="1">
                              <a:latin typeface="Cambria Math" panose="02040503050406030204" pitchFamily="18" charset="0"/>
                            </a:rPr>
                          </m:ctrlPr>
                        </m:accPr>
                        <m:e>
                          <m:r>
                            <m:rPr>
                              <m:sty m:val="p"/>
                            </m:rPr>
                            <a:rPr lang="en-GB" sz="2000" i="0">
                              <a:latin typeface="Cambria Math" panose="02040503050406030204" pitchFamily="18" charset="0"/>
                            </a:rPr>
                            <m:t>h</m:t>
                          </m:r>
                        </m:e>
                      </m:acc>
                      <m:r>
                        <a:rPr lang="en-GB" sz="2000" i="0" dirty="0">
                          <a:latin typeface="Cambria Math" panose="02040503050406030204" pitchFamily="18" charset="0"/>
                        </a:rPr>
                        <m:t>=</m:t>
                      </m:r>
                      <m:sSub>
                        <m:sSubPr>
                          <m:ctrlPr>
                            <a:rPr lang="en-GB" sz="2000" i="1" dirty="0">
                              <a:latin typeface="Cambria Math" panose="02040503050406030204" pitchFamily="18" charset="0"/>
                            </a:rPr>
                          </m:ctrlPr>
                        </m:sSubPr>
                        <m:e>
                          <m:r>
                            <m:rPr>
                              <m:sty m:val="p"/>
                            </m:rPr>
                            <a:rPr lang="en-GB" sz="2000" i="0" dirty="0">
                              <a:latin typeface="Cambria Math" panose="02040503050406030204" pitchFamily="18" charset="0"/>
                            </a:rPr>
                            <m:t>U</m:t>
                          </m:r>
                        </m:e>
                        <m:sub>
                          <m:r>
                            <m:rPr>
                              <m:sty m:val="p"/>
                            </m:rPr>
                            <a:rPr lang="en-GB" sz="2000" i="0" dirty="0">
                              <a:latin typeface="Cambria Math" panose="02040503050406030204" pitchFamily="18" charset="0"/>
                            </a:rPr>
                            <m:t>e</m:t>
                          </m:r>
                        </m:sub>
                      </m:sSub>
                      <m:r>
                        <m:rPr>
                          <m:sty m:val="p"/>
                        </m:rPr>
                        <a:rPr lang="el-GR" sz="2000" i="0" dirty="0">
                          <a:latin typeface="Cambria Math" panose="02040503050406030204" pitchFamily="18" charset="0"/>
                        </a:rPr>
                        <m:t>θ</m:t>
                      </m:r>
                      <m:r>
                        <a:rPr lang="en-GB" sz="2000" i="0" dirty="0">
                          <a:latin typeface="Cambria Math" panose="02040503050406030204" pitchFamily="18" charset="0"/>
                        </a:rPr>
                        <m:t>−</m:t>
                      </m:r>
                      <m:r>
                        <m:rPr>
                          <m:sty m:val="p"/>
                        </m:rPr>
                        <a:rPr lang="en-GB" sz="2000" i="0" dirty="0">
                          <a:latin typeface="Cambria Math" panose="02040503050406030204" pitchFamily="18" charset="0"/>
                        </a:rPr>
                        <m:t>w</m:t>
                      </m:r>
                    </m:oMath>
                  </m:oMathPara>
                </a14:m>
                <a:endParaRPr lang="en-GB" sz="2000" dirty="0"/>
              </a:p>
              <a:p>
                <a:pPr>
                  <a:lnSpc>
                    <a:spcPct val="120000"/>
                  </a:lnSpc>
                </a:pPr>
                <a:r>
                  <a:rPr lang="el-GR" sz="2000" b="1" dirty="0"/>
                  <a:t>Στον χώρο κατάστασης</a:t>
                </a:r>
                <a:r>
                  <a:rPr lang="el-GR" sz="2000" dirty="0"/>
                  <a:t>: </a:t>
                </a:r>
                <a:endParaRPr lang="el-GR" sz="2000" dirty="0" smtClean="0"/>
              </a:p>
              <a:p>
                <a:pPr>
                  <a:lnSpc>
                    <a:spcPct val="120000"/>
                  </a:lnSpc>
                </a:pPr>
                <a:r>
                  <a:rPr lang="el-GR" sz="2000" dirty="0" smtClean="0"/>
                  <a:t>Χρησιμοποιώντας </a:t>
                </a:r>
                <a:r>
                  <a:rPr lang="el-GR" sz="2000" dirty="0"/>
                  <a:t>π.χ. τη προσέγγιση της μικρής περιόδου, με επαύξηση της εξίσωσης εξόδου:</a:t>
                </a:r>
              </a:p>
              <a:p>
                <a:pPr>
                  <a:lnSpc>
                    <a:spcPct val="120000"/>
                  </a:lnSpc>
                </a:pPr>
                <a14:m>
                  <m:oMathPara xmlns:m="http://schemas.openxmlformats.org/officeDocument/2006/math">
                    <m:oMathParaPr>
                      <m:jc m:val="centerGroup"/>
                    </m:oMathParaPr>
                    <m:oMath xmlns:m="http://schemas.openxmlformats.org/officeDocument/2006/math">
                      <m:acc>
                        <m:accPr>
                          <m:chr m:val="̇"/>
                          <m:ctrlPr>
                            <a:rPr lang="el-GR" sz="2000" i="1">
                              <a:latin typeface="Cambria Math" panose="02040503050406030204" pitchFamily="18" charset="0"/>
                            </a:rPr>
                          </m:ctrlPr>
                        </m:accPr>
                        <m:e>
                          <m:r>
                            <m:rPr>
                              <m:sty m:val="p"/>
                            </m:rPr>
                            <a:rPr lang="el-GR" sz="2000">
                              <a:latin typeface="Cambria Math" panose="02040503050406030204" pitchFamily="18" charset="0"/>
                            </a:rPr>
                            <m:t>h</m:t>
                          </m:r>
                        </m:e>
                      </m:acc>
                      <m:r>
                        <a:rPr lang="el-GR" sz="2000">
                          <a:latin typeface="Cambria Math" panose="02040503050406030204" pitchFamily="18" charset="0"/>
                        </a:rPr>
                        <m:t>=</m:t>
                      </m:r>
                      <m:d>
                        <m:dPr>
                          <m:begChr m:val="["/>
                          <m:endChr m:val="]"/>
                          <m:ctrlPr>
                            <a:rPr lang="el-GR" sz="2000" i="1">
                              <a:latin typeface="Cambria Math" panose="02040503050406030204" pitchFamily="18" charset="0"/>
                            </a:rPr>
                          </m:ctrlPr>
                        </m:dPr>
                        <m:e>
                          <m:m>
                            <m:mPr>
                              <m:mcs>
                                <m:mc>
                                  <m:mcPr>
                                    <m:count m:val="3"/>
                                    <m:mcJc m:val="center"/>
                                  </m:mcPr>
                                </m:mc>
                              </m:mcs>
                              <m:ctrlPr>
                                <a:rPr lang="el-GR" sz="2000" i="1">
                                  <a:latin typeface="Cambria Math" panose="02040503050406030204" pitchFamily="18" charset="0"/>
                                </a:rPr>
                              </m:ctrlPr>
                            </m:mPr>
                            <m:mr>
                              <m:e>
                                <m:r>
                                  <a:rPr lang="el-GR" sz="2000" i="1">
                                    <a:latin typeface="Cambria Math" panose="02040503050406030204" pitchFamily="18" charset="0"/>
                                  </a:rPr>
                                  <m:t>−</m:t>
                                </m:r>
                                <m:r>
                                  <a:rPr lang="el-GR" sz="2000">
                                    <a:latin typeface="Cambria Math" panose="02040503050406030204" pitchFamily="18" charset="0"/>
                                  </a:rPr>
                                  <m:t>1</m:t>
                                </m:r>
                              </m:e>
                              <m:e>
                                <m:r>
                                  <a:rPr lang="el-GR" sz="2000">
                                    <a:latin typeface="Cambria Math" panose="02040503050406030204" pitchFamily="18" charset="0"/>
                                  </a:rPr>
                                  <m:t>0</m:t>
                                </m:r>
                              </m:e>
                              <m:e>
                                <m:r>
                                  <m:rPr>
                                    <m:sty m:val="p"/>
                                  </m:rPr>
                                  <a:rPr lang="el-GR" sz="2000">
                                    <a:latin typeface="Cambria Math" panose="02040503050406030204" pitchFamily="18" charset="0"/>
                                  </a:rPr>
                                  <m:t>Ue</m:t>
                                </m:r>
                              </m:e>
                            </m:mr>
                          </m:m>
                        </m:e>
                      </m:d>
                      <m:d>
                        <m:dPr>
                          <m:begChr m:val="{"/>
                          <m:endChr m:val="}"/>
                          <m:ctrlPr>
                            <a:rPr lang="el-GR" sz="2000" i="1">
                              <a:latin typeface="Cambria Math" panose="02040503050406030204" pitchFamily="18" charset="0"/>
                            </a:rPr>
                          </m:ctrlPr>
                        </m:dPr>
                        <m:e>
                          <m:m>
                            <m:mPr>
                              <m:mcs>
                                <m:mc>
                                  <m:mcPr>
                                    <m:count m:val="1"/>
                                    <m:mcJc m:val="center"/>
                                  </m:mcPr>
                                </m:mc>
                              </m:mcs>
                              <m:ctrlPr>
                                <a:rPr lang="el-GR" sz="2000" i="1">
                                  <a:latin typeface="Cambria Math" panose="02040503050406030204" pitchFamily="18" charset="0"/>
                                </a:rPr>
                              </m:ctrlPr>
                            </m:mPr>
                            <m:mr>
                              <m:e>
                                <m:r>
                                  <m:rPr>
                                    <m:sty m:val="p"/>
                                  </m:rPr>
                                  <a:rPr lang="en-US" sz="2000">
                                    <a:latin typeface="Cambria Math" panose="02040503050406030204" pitchFamily="18" charset="0"/>
                                  </a:rPr>
                                  <m:t>w</m:t>
                                </m:r>
                              </m:e>
                            </m:mr>
                            <m:mr>
                              <m:e>
                                <m:r>
                                  <m:rPr>
                                    <m:sty m:val="p"/>
                                  </m:rPr>
                                  <a:rPr lang="en-US" sz="2000">
                                    <a:latin typeface="Cambria Math" panose="02040503050406030204" pitchFamily="18" charset="0"/>
                                  </a:rPr>
                                  <m:t>q</m:t>
                                </m:r>
                              </m:e>
                            </m:mr>
                            <m:mr>
                              <m:e>
                                <m:r>
                                  <m:rPr>
                                    <m:sty m:val="p"/>
                                  </m:rPr>
                                  <a:rPr lang="el-GR" sz="2000">
                                    <a:latin typeface="Cambria Math" panose="02040503050406030204" pitchFamily="18" charset="0"/>
                                  </a:rPr>
                                  <m:t>θ</m:t>
                                </m:r>
                              </m:e>
                            </m:mr>
                          </m:m>
                        </m:e>
                      </m:d>
                      <m:r>
                        <a:rPr lang="en-GB" sz="2000" i="1">
                          <a:latin typeface="Cambria Math" panose="02040503050406030204" pitchFamily="18" charset="0"/>
                        </a:rPr>
                        <m:t> ⇒  </m:t>
                      </m:r>
                      <m:f>
                        <m:fPr>
                          <m:ctrlPr>
                            <a:rPr lang="el-GR" sz="2000" i="1">
                              <a:latin typeface="Cambria Math" panose="02040503050406030204" pitchFamily="18" charset="0"/>
                            </a:rPr>
                          </m:ctrlPr>
                        </m:fPr>
                        <m:num>
                          <m:r>
                            <m:rPr>
                              <m:sty m:val="p"/>
                            </m:rPr>
                            <a:rPr lang="el-GR" sz="2000">
                              <a:latin typeface="Cambria Math" panose="02040503050406030204" pitchFamily="18" charset="0"/>
                            </a:rPr>
                            <m:t>h</m:t>
                          </m:r>
                          <m:d>
                            <m:dPr>
                              <m:ctrlPr>
                                <a:rPr lang="el-GR" sz="2000" i="1">
                                  <a:latin typeface="Cambria Math" panose="02040503050406030204" pitchFamily="18" charset="0"/>
                                </a:rPr>
                              </m:ctrlPr>
                            </m:dPr>
                            <m:e>
                              <m:r>
                                <m:rPr>
                                  <m:sty m:val="p"/>
                                </m:rPr>
                                <a:rPr lang="el-GR" sz="2000">
                                  <a:latin typeface="Cambria Math" panose="02040503050406030204" pitchFamily="18" charset="0"/>
                                </a:rPr>
                                <m:t>s</m:t>
                              </m:r>
                            </m:e>
                          </m:d>
                        </m:num>
                        <m:den>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n-US" sz="2000">
                                  <a:latin typeface="Cambria Math" panose="02040503050406030204" pitchFamily="18" charset="0"/>
                                </a:rPr>
                                <m:t>e</m:t>
                              </m:r>
                            </m:sub>
                          </m:sSub>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r>
                        <a:rPr lang="el-GR" sz="2000">
                          <a:latin typeface="Cambria Math" panose="02040503050406030204" pitchFamily="18" charset="0"/>
                        </a:rPr>
                        <m:t>=</m:t>
                      </m:r>
                      <m:f>
                        <m:fPr>
                          <m:ctrlPr>
                            <a:rPr lang="el-GR" sz="2000" i="1">
                              <a:latin typeface="Cambria Math" panose="02040503050406030204" pitchFamily="18" charset="0"/>
                            </a:rPr>
                          </m:ctrlPr>
                        </m:fPr>
                        <m:num>
                          <m:r>
                            <a:rPr lang="el-GR" sz="2000">
                              <a:latin typeface="Cambria Math" panose="02040503050406030204" pitchFamily="18" charset="0"/>
                            </a:rPr>
                            <m:t>1</m:t>
                          </m:r>
                        </m:num>
                        <m:den>
                          <m:r>
                            <m:rPr>
                              <m:sty m:val="p"/>
                            </m:rPr>
                            <a:rPr lang="el-GR" sz="2000">
                              <a:latin typeface="Cambria Math" panose="02040503050406030204" pitchFamily="18" charset="0"/>
                            </a:rPr>
                            <m:t>s</m:t>
                          </m:r>
                        </m:den>
                      </m:f>
                      <m:f>
                        <m:fPr>
                          <m:ctrlPr>
                            <a:rPr lang="el-GR" sz="2000" i="1">
                              <a:latin typeface="Cambria Math" panose="02040503050406030204" pitchFamily="18" charset="0"/>
                            </a:rPr>
                          </m:ctrlPr>
                        </m:fPr>
                        <m:num>
                          <m:acc>
                            <m:accPr>
                              <m:chr m:val="̇"/>
                              <m:ctrlPr>
                                <a:rPr lang="el-GR" sz="2000" i="1">
                                  <a:latin typeface="Cambria Math" panose="02040503050406030204" pitchFamily="18" charset="0"/>
                                </a:rPr>
                              </m:ctrlPr>
                            </m:accPr>
                            <m:e>
                              <m:r>
                                <m:rPr>
                                  <m:sty m:val="p"/>
                                </m:rPr>
                                <a:rPr lang="el-GR" sz="2000">
                                  <a:latin typeface="Cambria Math" panose="02040503050406030204" pitchFamily="18" charset="0"/>
                                </a:rPr>
                                <m:t>h</m:t>
                              </m:r>
                            </m:e>
                          </m:acc>
                          <m:d>
                            <m:dPr>
                              <m:ctrlPr>
                                <a:rPr lang="el-GR" sz="2000" i="1">
                                  <a:latin typeface="Cambria Math" panose="02040503050406030204" pitchFamily="18" charset="0"/>
                                </a:rPr>
                              </m:ctrlPr>
                            </m:dPr>
                            <m:e>
                              <m:r>
                                <m:rPr>
                                  <m:sty m:val="p"/>
                                </m:rPr>
                                <a:rPr lang="el-GR" sz="2000">
                                  <a:latin typeface="Cambria Math" panose="02040503050406030204" pitchFamily="18" charset="0"/>
                                </a:rPr>
                                <m:t>s</m:t>
                              </m:r>
                            </m:e>
                          </m:d>
                        </m:num>
                        <m:den>
                          <m:sSub>
                            <m:sSubPr>
                              <m:ctrlPr>
                                <a:rPr lang="el-GR" sz="2000" i="1">
                                  <a:latin typeface="Cambria Math" panose="02040503050406030204" pitchFamily="18" charset="0"/>
                                </a:rPr>
                              </m:ctrlPr>
                            </m:sSubPr>
                            <m:e>
                              <m:r>
                                <m:rPr>
                                  <m:sty m:val="p"/>
                                </m:rPr>
                                <a:rPr lang="el-GR" sz="2000">
                                  <a:latin typeface="Cambria Math" panose="02040503050406030204" pitchFamily="18" charset="0"/>
                                </a:rPr>
                                <m:t>δ</m:t>
                              </m:r>
                            </m:e>
                            <m:sub>
                              <m:r>
                                <m:rPr>
                                  <m:sty m:val="p"/>
                                </m:rPr>
                                <a:rPr lang="en-US" sz="2000">
                                  <a:latin typeface="Cambria Math" panose="02040503050406030204" pitchFamily="18" charset="0"/>
                                </a:rPr>
                                <m:t>e</m:t>
                              </m:r>
                            </m:sub>
                          </m:sSub>
                          <m:d>
                            <m:dPr>
                              <m:ctrlPr>
                                <a:rPr lang="el-GR" sz="2000" i="1">
                                  <a:latin typeface="Cambria Math" panose="02040503050406030204" pitchFamily="18" charset="0"/>
                                </a:rPr>
                              </m:ctrlPr>
                            </m:dPr>
                            <m:e>
                              <m:r>
                                <m:rPr>
                                  <m:sty m:val="p"/>
                                </m:rPr>
                                <a:rPr lang="en-US" sz="2000">
                                  <a:latin typeface="Cambria Math" panose="02040503050406030204" pitchFamily="18" charset="0"/>
                                </a:rPr>
                                <m:t>s</m:t>
                              </m:r>
                            </m:e>
                          </m:d>
                        </m:den>
                      </m:f>
                    </m:oMath>
                  </m:oMathPara>
                </a14:m>
                <a:endParaRPr lang="el-GR" dirty="0"/>
              </a:p>
            </p:txBody>
          </p:sp>
        </mc:Choice>
        <mc:Fallback xmlns="">
          <p:sp>
            <p:nvSpPr>
              <p:cNvPr id="4" name="Rectangle 3"/>
              <p:cNvSpPr>
                <a:spLocks noRot="1" noChangeAspect="1" noMove="1" noResize="1" noEditPoints="1" noAdjustHandles="1" noChangeArrowheads="1" noChangeShapeType="1" noTextEdit="1"/>
              </p:cNvSpPr>
              <p:nvPr/>
            </p:nvSpPr>
            <p:spPr>
              <a:xfrm>
                <a:off x="6183858" y="1003682"/>
                <a:ext cx="5673180" cy="5196551"/>
              </a:xfrm>
              <a:prstGeom prst="rect">
                <a:avLst/>
              </a:prstGeom>
              <a:blipFill rotWithShape="0">
                <a:blip r:embed="rId3"/>
                <a:stretch>
                  <a:fillRect l="-1074"/>
                </a:stretch>
              </a:blipFill>
            </p:spPr>
            <p:txBody>
              <a:bodyPr/>
              <a:lstStyle/>
              <a:p>
                <a:r>
                  <a:rPr lang="el-GR">
                    <a:noFill/>
                  </a:rPr>
                  <a:t> </a:t>
                </a:r>
              </a:p>
            </p:txBody>
          </p:sp>
        </mc:Fallback>
      </mc:AlternateContent>
    </p:spTree>
    <p:extLst>
      <p:ext uri="{BB962C8B-B14F-4D97-AF65-F5344CB8AC3E}">
        <p14:creationId xmlns:p14="http://schemas.microsoft.com/office/powerpoint/2010/main" val="2868888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640"/>
            <a:ext cx="11522075" cy="647973"/>
          </a:xfrm>
        </p:spPr>
        <p:style>
          <a:lnRef idx="0">
            <a:scrgbClr r="0" g="0" b="0"/>
          </a:lnRef>
          <a:fillRef idx="1003">
            <a:schemeClr val="lt2"/>
          </a:fillRef>
          <a:effectRef idx="0">
            <a:scrgbClr r="0" g="0" b="0"/>
          </a:effectRef>
          <a:fontRef idx="major"/>
        </p:style>
        <p:txBody>
          <a:bodyPr/>
          <a:lstStyle/>
          <a:p>
            <a:r>
              <a:rPr lang="el-GR" sz="3600" b="1" dirty="0"/>
              <a:t>Διατήρηση ύψους πτήσης</a:t>
            </a:r>
          </a:p>
        </p:txBody>
      </p:sp>
      <p:sp>
        <p:nvSpPr>
          <p:cNvPr id="3" name="Content Placeholder 2"/>
          <p:cNvSpPr>
            <a:spLocks noGrp="1"/>
          </p:cNvSpPr>
          <p:nvPr>
            <p:ph idx="1"/>
          </p:nvPr>
        </p:nvSpPr>
        <p:spPr>
          <a:xfrm>
            <a:off x="334963" y="981075"/>
            <a:ext cx="11522075" cy="2447925"/>
          </a:xfrm>
        </p:spPr>
        <p:txBody>
          <a:bodyPr numCol="1">
            <a:normAutofit/>
          </a:bodyPr>
          <a:lstStyle/>
          <a:p>
            <a:pPr marL="0" indent="0">
              <a:lnSpc>
                <a:spcPct val="130000"/>
              </a:lnSpc>
              <a:buNone/>
            </a:pPr>
            <a:r>
              <a:rPr lang="el-GR" b="1" dirty="0" smtClean="0"/>
              <a:t>Σχήμα: Δομικό </a:t>
            </a:r>
            <a:r>
              <a:rPr lang="el-GR" b="1" dirty="0"/>
              <a:t>διάγραμμα </a:t>
            </a:r>
            <a:r>
              <a:rPr lang="el-GR" b="1" dirty="0" smtClean="0"/>
              <a:t>της βασικής/απλούστερης μορφής του συστήματος.</a:t>
            </a:r>
            <a:r>
              <a:rPr lang="el-GR" dirty="0" smtClean="0"/>
              <a:t> </a:t>
            </a:r>
          </a:p>
          <a:p>
            <a:pPr>
              <a:lnSpc>
                <a:spcPct val="130000"/>
              </a:lnSpc>
            </a:pPr>
            <a:r>
              <a:rPr lang="el-GR" dirty="0" smtClean="0"/>
              <a:t>Η </a:t>
            </a:r>
            <a:r>
              <a:rPr lang="el-GR" b="1" dirty="0"/>
              <a:t>χρονική καθυστέρηση </a:t>
            </a:r>
            <a:r>
              <a:rPr lang="el-GR" dirty="0"/>
              <a:t>που εμφανίζεται στη διαδρομή της </a:t>
            </a:r>
            <a:r>
              <a:rPr lang="el-GR" b="1" dirty="0"/>
              <a:t>ανάδρασης</a:t>
            </a:r>
            <a:r>
              <a:rPr lang="el-GR" dirty="0"/>
              <a:t> οφείλεται </a:t>
            </a:r>
            <a:r>
              <a:rPr lang="el-GR" dirty="0" smtClean="0"/>
              <a:t>στην </a:t>
            </a:r>
            <a:r>
              <a:rPr lang="el-GR" b="1" dirty="0"/>
              <a:t>υστέρηση</a:t>
            </a:r>
            <a:r>
              <a:rPr lang="el-GR" dirty="0"/>
              <a:t> κατά την ένδειξη του ύψους των </a:t>
            </a:r>
            <a:r>
              <a:rPr lang="el-GR" b="1" dirty="0" smtClean="0"/>
              <a:t>βαρομετρικών οργάνων</a:t>
            </a:r>
            <a:r>
              <a:rPr lang="el-GR" dirty="0" smtClean="0"/>
              <a:t> </a:t>
            </a:r>
            <a:r>
              <a:rPr lang="el-GR" dirty="0"/>
              <a:t>μέτρησης </a:t>
            </a:r>
            <a:r>
              <a:rPr lang="el-GR" dirty="0" smtClean="0"/>
              <a:t>ύψους </a:t>
            </a:r>
            <a:r>
              <a:rPr lang="el-GR" dirty="0"/>
              <a:t>που χρησιμοποιούνται στα </a:t>
            </a:r>
            <a:r>
              <a:rPr lang="el-GR" dirty="0" smtClean="0"/>
              <a:t>αεροσκάφη. </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32646" y="3429000"/>
            <a:ext cx="8783834" cy="3240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914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700"/>
          </a:xfrm>
        </p:spPr>
        <p:style>
          <a:lnRef idx="0">
            <a:scrgbClr r="0" g="0" b="0"/>
          </a:lnRef>
          <a:fillRef idx="1003">
            <a:schemeClr val="lt2"/>
          </a:fillRef>
          <a:effectRef idx="0">
            <a:scrgbClr r="0" g="0" b="0"/>
          </a:effectRef>
          <a:fontRef idx="major"/>
        </p:style>
        <p:txBody>
          <a:bodyPr>
            <a:normAutofit/>
          </a:bodyPr>
          <a:lstStyle/>
          <a:p>
            <a:r>
              <a:rPr lang="el-GR" sz="3200" b="1" dirty="0"/>
              <a:t>Διατήρηση ύψους πτήσης</a:t>
            </a:r>
          </a:p>
        </p:txBody>
      </p:sp>
      <p:sp>
        <p:nvSpPr>
          <p:cNvPr id="3" name="Content Placeholder 2"/>
          <p:cNvSpPr>
            <a:spLocks noGrp="1"/>
          </p:cNvSpPr>
          <p:nvPr>
            <p:ph idx="1"/>
          </p:nvPr>
        </p:nvSpPr>
        <p:spPr>
          <a:xfrm>
            <a:off x="338030" y="976988"/>
            <a:ext cx="5686533" cy="5692100"/>
          </a:xfrm>
        </p:spPr>
        <p:txBody>
          <a:bodyPr>
            <a:normAutofit fontScale="32500" lnSpcReduction="20000"/>
          </a:bodyPr>
          <a:lstStyle/>
          <a:p>
            <a:pPr>
              <a:lnSpc>
                <a:spcPct val="140000"/>
              </a:lnSpc>
            </a:pPr>
            <a:r>
              <a:rPr lang="el-GR" sz="6800" b="1" u="sng" dirty="0" smtClean="0"/>
              <a:t>Τυπικό </a:t>
            </a:r>
            <a:r>
              <a:rPr lang="el-GR" sz="6800" b="1" u="sng" dirty="0"/>
              <a:t>πρόβλημα </a:t>
            </a:r>
            <a:r>
              <a:rPr lang="el-GR" sz="6800" b="1" u="sng" dirty="0" smtClean="0"/>
              <a:t>κατά </a:t>
            </a:r>
            <a:r>
              <a:rPr lang="el-GR" sz="6800" b="1" u="sng" dirty="0"/>
              <a:t>τον έλεγχο του </a:t>
            </a:r>
            <a:r>
              <a:rPr lang="el-GR" sz="6800" b="1" u="sng" dirty="0" smtClean="0"/>
              <a:t>ύψους: </a:t>
            </a:r>
          </a:p>
          <a:p>
            <a:pPr marL="457189" lvl="1" indent="0">
              <a:lnSpc>
                <a:spcPct val="140000"/>
              </a:lnSpc>
              <a:buNone/>
            </a:pPr>
            <a:r>
              <a:rPr lang="el-GR" sz="6800" dirty="0" smtClean="0"/>
              <a:t>Σε </a:t>
            </a:r>
            <a:r>
              <a:rPr lang="el-GR" sz="6800" dirty="0"/>
              <a:t>αεροσκάφη με </a:t>
            </a:r>
            <a:r>
              <a:rPr lang="el-GR" sz="6800" b="1" dirty="0"/>
              <a:t>χαμηλή απόσβεση </a:t>
            </a:r>
            <a:r>
              <a:rPr lang="el-GR" sz="6800" b="1" dirty="0" err="1" smtClean="0"/>
              <a:t>φυγοειδούς</a:t>
            </a:r>
            <a:r>
              <a:rPr lang="el-GR" sz="6800" dirty="0"/>
              <a:t>, </a:t>
            </a:r>
            <a:r>
              <a:rPr lang="el-GR" sz="6800" dirty="0" smtClean="0"/>
              <a:t>το </a:t>
            </a:r>
            <a:r>
              <a:rPr lang="el-GR" sz="6800" dirty="0"/>
              <a:t>φυγοειδές οδηγείται στην αστάθεια </a:t>
            </a:r>
            <a:r>
              <a:rPr lang="el-GR" sz="6800" dirty="0" smtClean="0"/>
              <a:t>για </a:t>
            </a:r>
            <a:r>
              <a:rPr lang="el-GR" sz="6800" dirty="0"/>
              <a:t>πολύ </a:t>
            </a:r>
            <a:r>
              <a:rPr lang="el-GR" sz="6800" b="1" dirty="0"/>
              <a:t>χαμηλό κέρδος ανάδρασης</a:t>
            </a:r>
            <a:r>
              <a:rPr lang="el-GR" sz="6800" dirty="0"/>
              <a:t>. </a:t>
            </a:r>
            <a:endParaRPr lang="el-GR" sz="6800" dirty="0" smtClean="0"/>
          </a:p>
          <a:p>
            <a:pPr>
              <a:lnSpc>
                <a:spcPct val="140000"/>
              </a:lnSpc>
            </a:pPr>
            <a:r>
              <a:rPr lang="el-GR" sz="6800" b="1" u="sng" dirty="0" smtClean="0"/>
              <a:t>Για σταθεροποίηση </a:t>
            </a:r>
            <a:r>
              <a:rPr lang="el-GR" sz="6800" b="1" u="sng" dirty="0"/>
              <a:t>του </a:t>
            </a:r>
            <a:r>
              <a:rPr lang="el-GR" sz="6800" b="1" u="sng" dirty="0" err="1" smtClean="0"/>
              <a:t>φυγοειδούς</a:t>
            </a:r>
            <a:r>
              <a:rPr lang="el-GR" sz="6800" b="1" u="sng" dirty="0" smtClean="0"/>
              <a:t>:</a:t>
            </a:r>
          </a:p>
          <a:p>
            <a:pPr lvl="1">
              <a:lnSpc>
                <a:spcPct val="140000"/>
              </a:lnSpc>
              <a:buFont typeface="Times New Roman" panose="02020603050405020304" pitchFamily="18" charset="0"/>
              <a:buChar char="-"/>
            </a:pPr>
            <a:r>
              <a:rPr lang="el-GR" sz="6800" dirty="0"/>
              <a:t>Π</a:t>
            </a:r>
            <a:r>
              <a:rPr lang="el-GR" sz="6800" dirty="0" smtClean="0"/>
              <a:t>ρόσθετη </a:t>
            </a:r>
            <a:r>
              <a:rPr lang="el-GR" sz="6800" b="1" dirty="0"/>
              <a:t>ανατροφοδότηση ταχύτητας,</a:t>
            </a:r>
            <a:r>
              <a:rPr lang="el-GR" sz="6800" dirty="0"/>
              <a:t> όπως </a:t>
            </a:r>
            <a:r>
              <a:rPr lang="el-GR" sz="6800" dirty="0" smtClean="0"/>
              <a:t>στο </a:t>
            </a:r>
            <a:r>
              <a:rPr lang="el-GR" sz="6800" b="1" dirty="0" smtClean="0"/>
              <a:t>1</a:t>
            </a:r>
            <a:r>
              <a:rPr lang="el-GR" sz="6800" b="1" baseline="30000" dirty="0" smtClean="0"/>
              <a:t>ο</a:t>
            </a:r>
            <a:r>
              <a:rPr lang="el-GR" sz="6800" b="1" dirty="0" smtClean="0"/>
              <a:t> σχήμα</a:t>
            </a:r>
            <a:r>
              <a:rPr lang="el-GR" sz="6800" dirty="0" smtClean="0"/>
              <a:t>.</a:t>
            </a:r>
          </a:p>
          <a:p>
            <a:pPr lvl="1">
              <a:lnSpc>
                <a:spcPct val="140000"/>
              </a:lnSpc>
              <a:buFont typeface="Times New Roman" panose="02020603050405020304" pitchFamily="18" charset="0"/>
              <a:buChar char="-"/>
            </a:pPr>
            <a:r>
              <a:rPr lang="el-GR" sz="6800" dirty="0"/>
              <a:t>Π</a:t>
            </a:r>
            <a:r>
              <a:rPr lang="el-GR" sz="6800" dirty="0" smtClean="0"/>
              <a:t>ρόσθετη </a:t>
            </a:r>
            <a:r>
              <a:rPr lang="el-GR" sz="6800" b="1" dirty="0"/>
              <a:t>ανατροφοδότηση της γωνίας και του ρυθμού πρόνευσης</a:t>
            </a:r>
            <a:r>
              <a:rPr lang="el-GR" sz="6800" dirty="0"/>
              <a:t>, όπως </a:t>
            </a:r>
            <a:r>
              <a:rPr lang="el-GR" sz="6800" dirty="0" smtClean="0"/>
              <a:t>στο </a:t>
            </a:r>
            <a:r>
              <a:rPr lang="el-GR" sz="6800" b="1" dirty="0" smtClean="0"/>
              <a:t>2</a:t>
            </a:r>
            <a:r>
              <a:rPr lang="el-GR" sz="6800" b="1" baseline="30000" dirty="0" smtClean="0"/>
              <a:t>ο</a:t>
            </a:r>
            <a:r>
              <a:rPr lang="el-GR" sz="6800" b="1" dirty="0" smtClean="0"/>
              <a:t> σχήμα</a:t>
            </a:r>
            <a:r>
              <a:rPr lang="el-GR" sz="6800" dirty="0" smtClean="0"/>
              <a:t>.</a:t>
            </a:r>
          </a:p>
          <a:p>
            <a:pPr lvl="1">
              <a:lnSpc>
                <a:spcPct val="140000"/>
              </a:lnSpc>
              <a:buFont typeface="Times New Roman" panose="02020603050405020304" pitchFamily="18" charset="0"/>
              <a:buChar char="-"/>
            </a:pPr>
            <a:r>
              <a:rPr lang="el-GR" sz="6800" b="1" dirty="0" smtClean="0"/>
              <a:t>Ανατροφοδότηση </a:t>
            </a:r>
            <a:r>
              <a:rPr lang="el-GR" sz="6800" b="1" dirty="0"/>
              <a:t>κάθετης επιτάχυνσης</a:t>
            </a:r>
            <a:r>
              <a:rPr lang="el-GR" sz="6800" dirty="0"/>
              <a:t>, όπως προτάθηκε στην ενότητα 3.1.3 του κεφαλαίου </a:t>
            </a:r>
            <a:r>
              <a:rPr lang="el-GR" sz="6800" dirty="0" smtClean="0"/>
              <a:t>8.</a:t>
            </a:r>
            <a:endParaRPr lang="el-GR" sz="6800" dirty="0"/>
          </a:p>
          <a:p>
            <a:endParaRPr lang="el-GR"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024562" y="981074"/>
            <a:ext cx="5832475" cy="2653496"/>
          </a:xfrm>
          <a:prstGeom prst="rect">
            <a:avLst/>
          </a:prstGeom>
          <a:solidFill>
            <a:schemeClr val="bg1"/>
          </a:solidFill>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024563" y="3930018"/>
            <a:ext cx="5832475" cy="2523318"/>
          </a:xfrm>
          <a:prstGeom prst="rect">
            <a:avLst/>
          </a:prstGeom>
          <a:solidFill>
            <a:schemeClr val="bg1"/>
          </a:solidFill>
        </p:spPr>
      </p:pic>
    </p:spTree>
    <p:extLst>
      <p:ext uri="{BB962C8B-B14F-4D97-AF65-F5344CB8AC3E}">
        <p14:creationId xmlns:p14="http://schemas.microsoft.com/office/powerpoint/2010/main" val="139968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3" y="188913"/>
            <a:ext cx="11522075" cy="647701"/>
          </a:xfrm>
        </p:spPr>
        <p:style>
          <a:lnRef idx="0">
            <a:scrgbClr r="0" g="0" b="0"/>
          </a:lnRef>
          <a:fillRef idx="1003">
            <a:schemeClr val="lt2"/>
          </a:fillRef>
          <a:effectRef idx="0">
            <a:scrgbClr r="0" g="0" b="0"/>
          </a:effectRef>
          <a:fontRef idx="major"/>
        </p:style>
        <p:txBody>
          <a:bodyPr>
            <a:normAutofit/>
          </a:bodyPr>
          <a:lstStyle/>
          <a:p>
            <a:r>
              <a:rPr lang="el-GR" sz="4000" b="1" dirty="0"/>
              <a:t>Διατήρηση ταχύτητας ή αριθμού </a:t>
            </a:r>
            <a:r>
              <a:rPr lang="el-GR" sz="4000" b="1" dirty="0" err="1"/>
              <a:t>Mach</a:t>
            </a:r>
            <a:r>
              <a:rPr lang="el-GR" sz="4000" b="1" dirty="0"/>
              <a:t> </a:t>
            </a:r>
          </a:p>
        </p:txBody>
      </p:sp>
      <p:sp>
        <p:nvSpPr>
          <p:cNvPr id="3" name="Content Placeholder 2"/>
          <p:cNvSpPr>
            <a:spLocks noGrp="1"/>
          </p:cNvSpPr>
          <p:nvPr>
            <p:ph idx="1"/>
          </p:nvPr>
        </p:nvSpPr>
        <p:spPr>
          <a:xfrm>
            <a:off x="334963" y="981076"/>
            <a:ext cx="11522075" cy="5688012"/>
          </a:xfrm>
        </p:spPr>
        <p:txBody>
          <a:bodyPr>
            <a:normAutofit/>
          </a:bodyPr>
          <a:lstStyle/>
          <a:p>
            <a:pPr marL="0" indent="0">
              <a:lnSpc>
                <a:spcPct val="150000"/>
              </a:lnSpc>
              <a:buNone/>
            </a:pPr>
            <a:r>
              <a:rPr lang="el-GR" b="1" u="sng" dirty="0" smtClean="0"/>
              <a:t>Δύο </a:t>
            </a:r>
            <a:r>
              <a:rPr lang="el-GR" b="1" u="sng" dirty="0"/>
              <a:t>μέθοδοι </a:t>
            </a:r>
            <a:r>
              <a:rPr lang="el-GR" u="sng" dirty="0" smtClean="0"/>
              <a:t>που εξαρτώνται </a:t>
            </a:r>
            <a:r>
              <a:rPr lang="el-GR" u="sng" dirty="0"/>
              <a:t>από τις </a:t>
            </a:r>
            <a:r>
              <a:rPr lang="el-GR" b="1" u="sng" dirty="0"/>
              <a:t>συνθήκες </a:t>
            </a:r>
            <a:r>
              <a:rPr lang="el-GR" b="1" u="sng" dirty="0" smtClean="0"/>
              <a:t>πτήσης</a:t>
            </a:r>
            <a:r>
              <a:rPr lang="en-US" u="sng" dirty="0" smtClean="0"/>
              <a:t>:</a:t>
            </a:r>
          </a:p>
          <a:p>
            <a:pPr marL="457200" indent="-457200">
              <a:lnSpc>
                <a:spcPct val="150000"/>
              </a:lnSpc>
              <a:buFont typeface="+mj-lt"/>
              <a:buAutoNum type="arabicParenR"/>
            </a:pPr>
            <a:r>
              <a:rPr lang="el-GR" b="1" dirty="0" smtClean="0"/>
              <a:t>Προφίλ </a:t>
            </a:r>
            <a:r>
              <a:rPr lang="el-GR" b="1" dirty="0"/>
              <a:t>πτήσης «μακριά και ψηλά» </a:t>
            </a:r>
            <a:r>
              <a:rPr lang="el-GR" dirty="0" smtClean="0"/>
              <a:t>(πτήση μακράς εμβέλειας σε μεγάλο ύψος): </a:t>
            </a:r>
          </a:p>
          <a:p>
            <a:pPr marL="857238" lvl="2" indent="0">
              <a:lnSpc>
                <a:spcPct val="150000"/>
              </a:lnSpc>
              <a:buNone/>
            </a:pPr>
            <a:r>
              <a:rPr lang="el-GR" sz="2800" dirty="0" smtClean="0"/>
              <a:t>Έλεγχος </a:t>
            </a:r>
            <a:r>
              <a:rPr lang="el-GR" sz="2800" dirty="0"/>
              <a:t>των μοχλών ελέγχου των κινητήρων (</a:t>
            </a:r>
            <a:r>
              <a:rPr lang="el-GR" sz="2800" b="1" dirty="0" err="1"/>
              <a:t>μανέτες</a:t>
            </a:r>
            <a:r>
              <a:rPr lang="el-GR" sz="2800" b="1" dirty="0"/>
              <a:t> </a:t>
            </a:r>
            <a:r>
              <a:rPr lang="el-GR" sz="2800" b="1" dirty="0" smtClean="0"/>
              <a:t>ισχύος - δ</a:t>
            </a:r>
            <a:r>
              <a:rPr lang="en-GB" sz="2800" b="1" baseline="-25000" dirty="0" smtClean="0"/>
              <a:t>p</a:t>
            </a:r>
            <a:r>
              <a:rPr lang="el-GR" sz="2800" dirty="0" smtClean="0"/>
              <a:t>) </a:t>
            </a:r>
            <a:r>
              <a:rPr lang="el-GR" sz="2800" dirty="0"/>
              <a:t>η διαφορετικά “</a:t>
            </a:r>
            <a:r>
              <a:rPr lang="en-GB" sz="2800" dirty="0"/>
              <a:t>auto throttle system</a:t>
            </a:r>
            <a:r>
              <a:rPr lang="el-GR" sz="2800" dirty="0"/>
              <a:t>”. </a:t>
            </a:r>
            <a:endParaRPr lang="en-US" sz="2800" dirty="0" smtClean="0"/>
          </a:p>
          <a:p>
            <a:pPr marL="457200" indent="-457200">
              <a:lnSpc>
                <a:spcPct val="150000"/>
              </a:lnSpc>
              <a:buFont typeface="+mj-lt"/>
              <a:buAutoNum type="arabicParenR"/>
            </a:pPr>
            <a:r>
              <a:rPr lang="el-GR" b="1" dirty="0"/>
              <a:t>Τ</a:t>
            </a:r>
            <a:r>
              <a:rPr lang="el-GR" b="1" dirty="0" smtClean="0"/>
              <a:t>ελική </a:t>
            </a:r>
            <a:r>
              <a:rPr lang="el-GR" b="1" dirty="0"/>
              <a:t>προσέγγιση για </a:t>
            </a:r>
            <a:r>
              <a:rPr lang="el-GR" b="1" dirty="0" smtClean="0"/>
              <a:t>προσγείωση:</a:t>
            </a:r>
            <a:r>
              <a:rPr lang="el-GR" dirty="0" smtClean="0"/>
              <a:t> </a:t>
            </a:r>
          </a:p>
          <a:p>
            <a:pPr marL="857238" lvl="2" indent="0">
              <a:lnSpc>
                <a:spcPct val="150000"/>
              </a:lnSpc>
              <a:buNone/>
            </a:pPr>
            <a:r>
              <a:rPr lang="el-GR" sz="2800" dirty="0"/>
              <a:t>Η</a:t>
            </a:r>
            <a:r>
              <a:rPr lang="el-GR" sz="2800" dirty="0" smtClean="0"/>
              <a:t> ταχύτητα μπορεί να </a:t>
            </a:r>
            <a:r>
              <a:rPr lang="el-GR" sz="2800" dirty="0"/>
              <a:t>ελεγχθεί </a:t>
            </a:r>
            <a:r>
              <a:rPr lang="el-GR" sz="2800" b="1" dirty="0"/>
              <a:t>και με τα αερόφρενα</a:t>
            </a:r>
            <a:r>
              <a:rPr lang="el-GR" sz="2800" dirty="0"/>
              <a:t> (</a:t>
            </a:r>
            <a:r>
              <a:rPr lang="en-GB" sz="2800" dirty="0"/>
              <a:t>speed brakes</a:t>
            </a:r>
            <a:r>
              <a:rPr lang="el-GR" sz="2800" dirty="0"/>
              <a:t>) </a:t>
            </a:r>
            <a:r>
              <a:rPr lang="el-GR" sz="2800" dirty="0" smtClean="0"/>
              <a:t>του </a:t>
            </a:r>
            <a:r>
              <a:rPr lang="el-GR" sz="2800" dirty="0"/>
              <a:t>αεροσκάφους.</a:t>
            </a:r>
          </a:p>
        </p:txBody>
      </p:sp>
    </p:spTree>
    <p:extLst>
      <p:ext uri="{BB962C8B-B14F-4D97-AF65-F5344CB8AC3E}">
        <p14:creationId xmlns:p14="http://schemas.microsoft.com/office/powerpoint/2010/main" val="31788263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1604</TotalTime>
  <Words>2584</Words>
  <Application>Microsoft Office PowerPoint</Application>
  <PresentationFormat>Widescreen</PresentationFormat>
  <Paragraphs>279</Paragraphs>
  <Slides>39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 Math</vt:lpstr>
      <vt:lpstr>Garamond</vt:lpstr>
      <vt:lpstr>MS Mincho</vt:lpstr>
      <vt:lpstr>Times New Roman</vt:lpstr>
      <vt:lpstr>Wingdings 3</vt:lpstr>
      <vt:lpstr>Office Theme</vt:lpstr>
      <vt:lpstr>ΔΥΝΑΜΙΚΗ ΚΑΙ ΕΛΕΓΧΟΣ ΠΤΗΣΗΣ</vt:lpstr>
      <vt:lpstr>Βασικά συστήματα αυτομάτων πιλότων</vt:lpstr>
      <vt:lpstr>Σύνθετες λειτουργίες πλοήγησης και ελιγμών σε σύγχρονα αεροσκάφη</vt:lpstr>
      <vt:lpstr>Διαμήκεις βασικές λειτουργίες του αυτόματου πιλότου </vt:lpstr>
      <vt:lpstr>Διατήρηση γωνίας πρόνευσης</vt:lpstr>
      <vt:lpstr>Διατήρηση ύψους πτήσης</vt:lpstr>
      <vt:lpstr>Διατήρηση ύψους πτήσης</vt:lpstr>
      <vt:lpstr>Διατήρηση ύψους πτήσης</vt:lpstr>
      <vt:lpstr>Διατήρηση ταχύτητας ή αριθμού Mach </vt:lpstr>
      <vt:lpstr>Διατήρηση ταχύτητας ή αριθμού Mach - Auto throttle system</vt:lpstr>
      <vt:lpstr>Διατήρηση ταχύτητας ή αριθμού Mach</vt:lpstr>
      <vt:lpstr>Εγκάρσιες - διεύθυνσης βασικές λειτουργίες του αυτόματου πιλότου </vt:lpstr>
      <vt:lpstr>Διατήρηση γωνίας περιστροφής</vt:lpstr>
      <vt:lpstr>Διατήρηση γωνίας περιστροφής</vt:lpstr>
      <vt:lpstr>Συντονισμένος ελιγμός στροφής</vt:lpstr>
      <vt:lpstr>Συντονισμένος ελιγμός στροφής</vt:lpstr>
      <vt:lpstr>Συντονισμένος ελιγμός στροφής</vt:lpstr>
      <vt:lpstr>Συντονισμένος ελιγμός στροφής</vt:lpstr>
      <vt:lpstr>Διατήρηση εκτροπής (πορείας)</vt:lpstr>
      <vt:lpstr>Διατήρηση εκτροπής (πορείας) - Παραλλαγή</vt:lpstr>
      <vt:lpstr>Συγχρονισμός με αυτόματους πιλότους διαμήκους δυναμικής </vt:lpstr>
      <vt:lpstr>Αυτόματοι πιλότοι ενόργανης προσγείωσης </vt:lpstr>
      <vt:lpstr>Σύστημα ενόργανης προσγείωσης (Instrumental Landing System – ILS)</vt:lpstr>
      <vt:lpstr>Σύστημα ενόργανης προσγείωσης (Instrumental Landing System – ILS)</vt:lpstr>
      <vt:lpstr>Σύστημα ενόργανης προσγείωσης (Instrumental Landing System – ILS)</vt:lpstr>
      <vt:lpstr>Σύστημα ενόργανης προσγείωσης (Instrumental Landing System – ILS)</vt:lpstr>
      <vt:lpstr>Κατηγορίες προσέγγισης ILS </vt:lpstr>
      <vt:lpstr>Κατηγορίες προσέγγισης ILS </vt:lpstr>
      <vt:lpstr>Κατηγορίες προσέγγισης ILS </vt:lpstr>
      <vt:lpstr>Διατήρηση του ίχνους καθόδου</vt:lpstr>
      <vt:lpstr>Διατήρηση του ίχνους καθόδου</vt:lpstr>
      <vt:lpstr>Διατήρηση του ίχνους καθόδου</vt:lpstr>
      <vt:lpstr>Διατήρηση του ίχνους καθόδου</vt:lpstr>
      <vt:lpstr>Διατήρηση του ίχνους καθόδου</vt:lpstr>
      <vt:lpstr>Αυτόματη λειτουργία οριζοντίωσης-flare </vt:lpstr>
      <vt:lpstr>Αυτόματη λειτουργία οριζοντίωσης-flare </vt:lpstr>
      <vt:lpstr>Αυτόματη λειτουργία οριζοντίωσης-flare </vt:lpstr>
      <vt:lpstr>Εγκάρσιες λειτουργίες πλοήγησης και προσγείωσης –  Λειτουργία τήρησης του ίχνους του εντοπιστή (localizer)</vt:lpstr>
      <vt:lpstr>Λειτουργία τήρησης του ίχνους του εντοπιστή (localizer)</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ΔΥΝΑΜΙΚΗ ΚΑΙ ΕΛΕΓΧΟΣ ΠΤΗΣΗΣ</dc:title>
  <dc:creator>MADIS03</dc:creator>
  <cp:lastModifiedBy>Andreas Paradeisiotis</cp:lastModifiedBy>
  <cp:revision>166</cp:revision>
  <dcterms:created xsi:type="dcterms:W3CDTF">2015-10-20T06:20:30Z</dcterms:created>
  <dcterms:modified xsi:type="dcterms:W3CDTF">2018-01-08T11:51:17Z</dcterms:modified>
</cp:coreProperties>
</file>